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426" r:id="rId3"/>
    <p:sldId id="266" r:id="rId4"/>
    <p:sldId id="274" r:id="rId5"/>
    <p:sldId id="275" r:id="rId6"/>
    <p:sldId id="262" r:id="rId7"/>
    <p:sldId id="269" r:id="rId8"/>
    <p:sldId id="270" r:id="rId9"/>
    <p:sldId id="258" r:id="rId10"/>
    <p:sldId id="259" r:id="rId11"/>
    <p:sldId id="260" r:id="rId12"/>
    <p:sldId id="278" r:id="rId13"/>
    <p:sldId id="276" r:id="rId14"/>
    <p:sldId id="355" r:id="rId15"/>
    <p:sldId id="298" r:id="rId16"/>
    <p:sldId id="388" r:id="rId17"/>
    <p:sldId id="267" r:id="rId18"/>
    <p:sldId id="261" r:id="rId19"/>
    <p:sldId id="268" r:id="rId20"/>
    <p:sldId id="291" r:id="rId21"/>
    <p:sldId id="292" r:id="rId22"/>
    <p:sldId id="293" r:id="rId23"/>
    <p:sldId id="299" r:id="rId24"/>
    <p:sldId id="277" r:id="rId25"/>
    <p:sldId id="285" r:id="rId26"/>
    <p:sldId id="265" r:id="rId27"/>
    <p:sldId id="272" r:id="rId28"/>
    <p:sldId id="273" r:id="rId29"/>
    <p:sldId id="263" r:id="rId30"/>
    <p:sldId id="387" r:id="rId31"/>
    <p:sldId id="279" r:id="rId32"/>
    <p:sldId id="286" r:id="rId33"/>
    <p:sldId id="287" r:id="rId34"/>
    <p:sldId id="295" r:id="rId35"/>
    <p:sldId id="296" r:id="rId36"/>
    <p:sldId id="297" r:id="rId37"/>
    <p:sldId id="271" r:id="rId38"/>
    <p:sldId id="288" r:id="rId39"/>
    <p:sldId id="289" r:id="rId40"/>
    <p:sldId id="290" r:id="rId41"/>
    <p:sldId id="42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92" autoAdjust="0"/>
    <p:restoredTop sz="94684" autoAdjust="0"/>
  </p:normalViewPr>
  <p:slideViewPr>
    <p:cSldViewPr snapToGrid="0">
      <p:cViewPr varScale="1">
        <p:scale>
          <a:sx n="61" d="100"/>
          <a:sy n="61" d="100"/>
        </p:scale>
        <p:origin x="387" y="21"/>
      </p:cViewPr>
      <p:guideLst/>
    </p:cSldViewPr>
  </p:slideViewPr>
  <p:outlineViewPr>
    <p:cViewPr>
      <p:scale>
        <a:sx n="33" d="100"/>
        <a:sy n="33" d="100"/>
      </p:scale>
      <p:origin x="0" y="-13910"/>
    </p:cViewPr>
  </p:outlineViewPr>
  <p:notesTextViewPr>
    <p:cViewPr>
      <p:scale>
        <a:sx n="3" d="2"/>
        <a:sy n="3" d="2"/>
      </p:scale>
      <p:origin x="0" y="0"/>
    </p:cViewPr>
  </p:notesTextViewPr>
  <p:sorterViewPr>
    <p:cViewPr>
      <p:scale>
        <a:sx n="1282819651" d="1589457193"/>
        <a:sy n="1282819651" d="1589457193"/>
      </p:scale>
      <p:origin x="0" y="-760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EBBC1F-2AE9-4F52-81D3-9875B78751F9}" type="datetimeFigureOut">
              <a:rPr lang="en-US" smtClean="0"/>
              <a:t>6/13/2026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2BA61-1FD8-42A6-BF36-9CE4A3DD6EE2}" type="slidenum">
              <a:rPr lang="en-US" smtClean="0"/>
              <a:t>‹#›</a:t>
            </a:fld>
            <a:endParaRPr lang="en-US"/>
          </a:p>
        </p:txBody>
      </p:sp>
    </p:spTree>
    <p:extLst>
      <p:ext uri="{BB962C8B-B14F-4D97-AF65-F5344CB8AC3E}">
        <p14:creationId xmlns:p14="http://schemas.microsoft.com/office/powerpoint/2010/main" val="470280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C2BA61-1FD8-42A6-BF36-9CE4A3DD6EE2}" type="slidenum">
              <a:rPr lang="en-US" smtClean="0"/>
              <a:t>9</a:t>
            </a:fld>
            <a:endParaRPr lang="en-US"/>
          </a:p>
        </p:txBody>
      </p:sp>
    </p:spTree>
    <p:extLst>
      <p:ext uri="{BB962C8B-B14F-4D97-AF65-F5344CB8AC3E}">
        <p14:creationId xmlns:p14="http://schemas.microsoft.com/office/powerpoint/2010/main" val="178645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C2BA61-1FD8-42A6-BF36-9CE4A3DD6EE2}" type="slidenum">
              <a:rPr lang="en-US" smtClean="0"/>
              <a:t>11</a:t>
            </a:fld>
            <a:endParaRPr lang="en-US"/>
          </a:p>
        </p:txBody>
      </p:sp>
    </p:spTree>
    <p:extLst>
      <p:ext uri="{BB962C8B-B14F-4D97-AF65-F5344CB8AC3E}">
        <p14:creationId xmlns:p14="http://schemas.microsoft.com/office/powerpoint/2010/main" val="29766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C2BA61-1FD8-42A6-BF36-9CE4A3DD6EE2}" type="slidenum">
              <a:rPr lang="en-US" smtClean="0"/>
              <a:t>17</a:t>
            </a:fld>
            <a:endParaRPr lang="en-US"/>
          </a:p>
        </p:txBody>
      </p:sp>
    </p:spTree>
    <p:extLst>
      <p:ext uri="{BB962C8B-B14F-4D97-AF65-F5344CB8AC3E}">
        <p14:creationId xmlns:p14="http://schemas.microsoft.com/office/powerpoint/2010/main" val="251182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7B55-090E-7EBA-A2CB-3675CEE3E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C3DC6-28B4-F8CE-DEB0-20C83F482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7B74B-898E-CF8D-A520-3EB38A317D44}"/>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5" name="Footer Placeholder 4">
            <a:extLst>
              <a:ext uri="{FF2B5EF4-FFF2-40B4-BE49-F238E27FC236}">
                <a16:creationId xmlns:a16="http://schemas.microsoft.com/office/drawing/2014/main" id="{BFC9411C-E961-00EC-EB77-806418A8B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9782D-7D88-9655-CCC8-DF69231ABF84}"/>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389577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8F6E-6122-11A8-8957-DBF7ABEF5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D76E9A-D031-5E27-13F1-B78DE48AF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49CA65-6CAF-2BB8-26AB-D5CFD732E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0CDF90-2D96-F516-49FC-A88F3BCA08FF}"/>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6" name="Footer Placeholder 5">
            <a:extLst>
              <a:ext uri="{FF2B5EF4-FFF2-40B4-BE49-F238E27FC236}">
                <a16:creationId xmlns:a16="http://schemas.microsoft.com/office/drawing/2014/main" id="{B8647F31-8313-C1E6-89B8-2108E6353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4B77E-7C1A-9263-A78D-D26F5907E1C1}"/>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215640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41A0-ED56-E36D-5196-1373C80F25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6B478-1269-1B07-8DE3-C6EA6116E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80F67-86A3-1135-DF16-3A243438E3F2}"/>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5" name="Footer Placeholder 4">
            <a:extLst>
              <a:ext uri="{FF2B5EF4-FFF2-40B4-BE49-F238E27FC236}">
                <a16:creationId xmlns:a16="http://schemas.microsoft.com/office/drawing/2014/main" id="{B5DD9132-791F-E8C6-91FF-526D04F06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52733-3C38-408A-C9EF-795CFDCC4F7A}"/>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250014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FE5B5-AF6D-E466-5594-CC64CDE7EF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095675-714D-DD1E-4AF2-FFADD1D181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042FF-0B53-DF70-A6AF-002E18DCB1DE}"/>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5" name="Footer Placeholder 4">
            <a:extLst>
              <a:ext uri="{FF2B5EF4-FFF2-40B4-BE49-F238E27FC236}">
                <a16:creationId xmlns:a16="http://schemas.microsoft.com/office/drawing/2014/main" id="{C609B42D-7BF6-9F9F-CB40-148E6CC9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C5FC5-D493-704C-527F-BBE8557C9502}"/>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276077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08A0-0610-7B29-4B05-A890F8E19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5A8600-9489-9ED2-724F-1149CB6978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0AC5D-80D2-AB79-1746-A6CFC3413C3A}"/>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5" name="Footer Placeholder 4">
            <a:extLst>
              <a:ext uri="{FF2B5EF4-FFF2-40B4-BE49-F238E27FC236}">
                <a16:creationId xmlns:a16="http://schemas.microsoft.com/office/drawing/2014/main" id="{FFF5499D-8817-6D40-4D39-B94E8DC51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D16BA-BC98-8079-F326-290D4A9D8264}"/>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126256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D5B0-B86C-15E4-E0F2-170E519B80D1}"/>
              </a:ext>
            </a:extLst>
          </p:cNvPr>
          <p:cNvSpPr>
            <a:spLocks noGrp="1"/>
          </p:cNvSpPr>
          <p:nvPr>
            <p:ph type="title"/>
          </p:nvPr>
        </p:nvSpPr>
        <p:spPr>
          <a:xfrm>
            <a:off x="831850" y="1709738"/>
            <a:ext cx="10515600" cy="2852737"/>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225CE81-BD0D-063A-7BE5-97BC2C0909B2}"/>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25F9DD4-1F6D-1EE8-545D-FD4825406813}"/>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5" name="Footer Placeholder 4">
            <a:extLst>
              <a:ext uri="{FF2B5EF4-FFF2-40B4-BE49-F238E27FC236}">
                <a16:creationId xmlns:a16="http://schemas.microsoft.com/office/drawing/2014/main" id="{A7524876-9B7A-7B00-FA6B-17C86CBFA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E2CC3-BF16-8AC2-2AAD-7C13A39B5836}"/>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110187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960E-9B7C-4A19-F4F6-59369B167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5B357-97F2-F424-222C-3990621B5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B7A0E5-0315-8B5C-38B3-B0FEC3B57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DB4D2-7F19-A1C6-15A2-CF65ABE6CC54}"/>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6" name="Footer Placeholder 5">
            <a:extLst>
              <a:ext uri="{FF2B5EF4-FFF2-40B4-BE49-F238E27FC236}">
                <a16:creationId xmlns:a16="http://schemas.microsoft.com/office/drawing/2014/main" id="{D0BEBAFF-DB8B-1426-FB30-D95D39DAE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1AE8B-ED10-49D5-F5E0-49FB772B686F}"/>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323489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E24C-5F96-CC5A-301A-F3A336166F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29E941-E6E8-9BFA-CA04-0236C3DE5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9B6A7-EB0A-FE81-25D6-FB43F118A2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B7213-17F3-2695-C0BD-5E11DEC7B1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A0821A-BBAE-BAB3-D4CE-3727A88009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2105A-239F-CABF-2358-19EF44DFE8CF}"/>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8" name="Footer Placeholder 7">
            <a:extLst>
              <a:ext uri="{FF2B5EF4-FFF2-40B4-BE49-F238E27FC236}">
                <a16:creationId xmlns:a16="http://schemas.microsoft.com/office/drawing/2014/main" id="{74C59EFD-0F16-9C41-C990-AFB794CBF8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A6EFB-10AA-5546-860D-B73DC45AE14C}"/>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319812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C990-50F0-7BBF-3D7C-A4CFCAFB2476}"/>
              </a:ext>
            </a:extLst>
          </p:cNvPr>
          <p:cNvSpPr>
            <a:spLocks noGrp="1"/>
          </p:cNvSpPr>
          <p:nvPr>
            <p:ph type="title"/>
          </p:nvPr>
        </p:nvSpPr>
        <p:spPr>
          <a:xfrm>
            <a:off x="838200" y="365125"/>
            <a:ext cx="10515600" cy="892175"/>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AEBD8B11-B1A7-9A57-DCE8-FEB525D04D28}"/>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4" name="Footer Placeholder 3">
            <a:extLst>
              <a:ext uri="{FF2B5EF4-FFF2-40B4-BE49-F238E27FC236}">
                <a16:creationId xmlns:a16="http://schemas.microsoft.com/office/drawing/2014/main" id="{22214E2A-2C7A-4BD6-882B-622579E93B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3E7BCD-2BFC-A268-B33A-E7D98A5D6891}"/>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3507973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en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C990-50F0-7BBF-3D7C-A4CFCAFB2476}"/>
              </a:ext>
            </a:extLst>
          </p:cNvPr>
          <p:cNvSpPr>
            <a:spLocks noGrp="1"/>
          </p:cNvSpPr>
          <p:nvPr>
            <p:ph type="title"/>
          </p:nvPr>
        </p:nvSpPr>
        <p:spPr>
          <a:xfrm>
            <a:off x="838200" y="2982912"/>
            <a:ext cx="10515600" cy="892175"/>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AEBD8B11-B1A7-9A57-DCE8-FEB525D04D28}"/>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4" name="Footer Placeholder 3">
            <a:extLst>
              <a:ext uri="{FF2B5EF4-FFF2-40B4-BE49-F238E27FC236}">
                <a16:creationId xmlns:a16="http://schemas.microsoft.com/office/drawing/2014/main" id="{22214E2A-2C7A-4BD6-882B-622579E93B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3E7BCD-2BFC-A268-B33A-E7D98A5D6891}"/>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2653348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312A8-2EE0-5B85-15D5-00D2B5DB4CAC}"/>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3" name="Footer Placeholder 2">
            <a:extLst>
              <a:ext uri="{FF2B5EF4-FFF2-40B4-BE49-F238E27FC236}">
                <a16:creationId xmlns:a16="http://schemas.microsoft.com/office/drawing/2014/main" id="{0FEA4C4A-0322-D2D4-1A20-C6F7C4A401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9D44AC-211F-428C-68E4-A80F8D42F728}"/>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1608561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2062F-011D-B2D4-AD0D-9E9A15808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95C791-7250-A51C-B24A-FD4ABAE77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2D4FC-5EEF-B0C8-881F-652CA6297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1F22DA-D217-14C3-E998-12897D77CCC3}"/>
              </a:ext>
            </a:extLst>
          </p:cNvPr>
          <p:cNvSpPr>
            <a:spLocks noGrp="1"/>
          </p:cNvSpPr>
          <p:nvPr>
            <p:ph type="dt" sz="half" idx="10"/>
          </p:nvPr>
        </p:nvSpPr>
        <p:spPr/>
        <p:txBody>
          <a:bodyPr/>
          <a:lstStyle/>
          <a:p>
            <a:fld id="{5940A8B5-C30B-4B4F-9833-DC0B474B9954}" type="datetimeFigureOut">
              <a:rPr lang="en-US" smtClean="0"/>
              <a:t>6/13/2026</a:t>
            </a:fld>
            <a:endParaRPr lang="en-US"/>
          </a:p>
        </p:txBody>
      </p:sp>
      <p:sp>
        <p:nvSpPr>
          <p:cNvPr id="6" name="Footer Placeholder 5">
            <a:extLst>
              <a:ext uri="{FF2B5EF4-FFF2-40B4-BE49-F238E27FC236}">
                <a16:creationId xmlns:a16="http://schemas.microsoft.com/office/drawing/2014/main" id="{7C8EF127-8000-74F6-46B0-C9BB9BA7F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30DC2-C0C7-3BE0-36E3-05AE4FBBA5D1}"/>
              </a:ext>
            </a:extLst>
          </p:cNvPr>
          <p:cNvSpPr>
            <a:spLocks noGrp="1"/>
          </p:cNvSpPr>
          <p:nvPr>
            <p:ph type="sldNum" sz="quarter" idx="12"/>
          </p:nvPr>
        </p:nvSpPr>
        <p:spPr/>
        <p:txBody>
          <a:bodyPr/>
          <a:lstStyle/>
          <a:p>
            <a:fld id="{184D9E54-C283-489F-8AC6-17B1275353A3}" type="slidenum">
              <a:rPr lang="en-US" smtClean="0"/>
              <a:t>‹#›</a:t>
            </a:fld>
            <a:endParaRPr lang="en-US"/>
          </a:p>
        </p:txBody>
      </p:sp>
    </p:spTree>
    <p:extLst>
      <p:ext uri="{BB962C8B-B14F-4D97-AF65-F5344CB8AC3E}">
        <p14:creationId xmlns:p14="http://schemas.microsoft.com/office/powerpoint/2010/main" val="359582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A41D7A-0A66-0F3B-C2F6-956FF8D26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7D0C33-D35D-5F7F-7B44-A9F487019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FCBBB-2B3B-8A41-50D7-DA3E33556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40A8B5-C30B-4B4F-9833-DC0B474B9954}" type="datetimeFigureOut">
              <a:rPr lang="en-US" smtClean="0"/>
              <a:t>6/13/2026</a:t>
            </a:fld>
            <a:endParaRPr lang="en-US"/>
          </a:p>
        </p:txBody>
      </p:sp>
      <p:sp>
        <p:nvSpPr>
          <p:cNvPr id="5" name="Footer Placeholder 4">
            <a:extLst>
              <a:ext uri="{FF2B5EF4-FFF2-40B4-BE49-F238E27FC236}">
                <a16:creationId xmlns:a16="http://schemas.microsoft.com/office/drawing/2014/main" id="{7697D152-46C2-C121-2D20-9CC93F0FBD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A5B2BEC-144F-2B7B-B7D8-F201CCE5E5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4D9E54-C283-489F-8AC6-17B1275353A3}" type="slidenum">
              <a:rPr lang="en-US" smtClean="0"/>
              <a:t>‹#›</a:t>
            </a:fld>
            <a:endParaRPr lang="en-US"/>
          </a:p>
        </p:txBody>
      </p:sp>
    </p:spTree>
    <p:extLst>
      <p:ext uri="{BB962C8B-B14F-4D97-AF65-F5344CB8AC3E}">
        <p14:creationId xmlns:p14="http://schemas.microsoft.com/office/powerpoint/2010/main" val="915294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hyperlink" Target="https://drive.google.com/file/d/1AlYGzNGbJqlSlg1R4bd7OzgKP6X7aWdX/view?usp=sharin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youtube.com/watch?v=KdlBbmROw5c&amp;list=RDKdlBbmROw5c&amp;start_radio=1" TargetMode="External"/><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hyperlink" Target="https://drive.google.com/file/d/1xVrT12tITDWmbxU-_jsbXu6IRtk81WMe/view?usp=sharin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hyperlink" Target="https://www.youtube.com/watch?v=B8AjJ6xHuK4&amp;list=RDB8AjJ6xHuK4&amp;start_radio=1" TargetMode="Externa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hyperlink" Target="https://www.youtube.com/watch?v=Eiu4E668aqk&amp;t=162s" TargetMode="Externa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2D95-95D3-2E1F-AEC9-FFF4B6CB3F6F}"/>
              </a:ext>
            </a:extLst>
          </p:cNvPr>
          <p:cNvSpPr>
            <a:spLocks noGrp="1"/>
          </p:cNvSpPr>
          <p:nvPr>
            <p:ph type="ctrTitle"/>
          </p:nvPr>
        </p:nvSpPr>
        <p:spPr>
          <a:xfrm>
            <a:off x="1524000" y="375135"/>
            <a:ext cx="9144000" cy="3012099"/>
          </a:xfrm>
        </p:spPr>
        <p:txBody>
          <a:bodyPr>
            <a:normAutofit fontScale="90000"/>
          </a:bodyPr>
          <a:lstStyle/>
          <a:p>
            <a:pPr>
              <a:lnSpc>
                <a:spcPct val="125000"/>
              </a:lnSpc>
            </a:pPr>
            <a:r>
              <a:rPr lang="en-US" sz="6700" dirty="0"/>
              <a:t>Glimpses</a:t>
            </a:r>
            <a:br>
              <a:rPr lang="en-US" sz="6700" dirty="0"/>
            </a:br>
            <a:r>
              <a:rPr lang="en-US" sz="6700" dirty="0"/>
              <a:t>(Classmate creations only)</a:t>
            </a:r>
            <a:br>
              <a:rPr lang="en-US" dirty="0"/>
            </a:br>
            <a:r>
              <a:rPr lang="en-US" sz="5400" dirty="0"/>
              <a:t>HR1981 45</a:t>
            </a:r>
            <a:r>
              <a:rPr lang="en-US" sz="5400" baseline="30000" dirty="0"/>
              <a:t>th</a:t>
            </a:r>
            <a:r>
              <a:rPr lang="en-US" sz="5400" dirty="0"/>
              <a:t> Reunion</a:t>
            </a:r>
            <a:endParaRPr lang="en-US" dirty="0"/>
          </a:p>
        </p:txBody>
      </p:sp>
      <p:sp>
        <p:nvSpPr>
          <p:cNvPr id="3" name="Subtitle 2">
            <a:extLst>
              <a:ext uri="{FF2B5EF4-FFF2-40B4-BE49-F238E27FC236}">
                <a16:creationId xmlns:a16="http://schemas.microsoft.com/office/drawing/2014/main" id="{F42591D7-9957-1EEE-C759-32C6B84452DD}"/>
              </a:ext>
            </a:extLst>
          </p:cNvPr>
          <p:cNvSpPr>
            <a:spLocks noGrp="1"/>
          </p:cNvSpPr>
          <p:nvPr>
            <p:ph type="subTitle" idx="1"/>
          </p:nvPr>
        </p:nvSpPr>
        <p:spPr>
          <a:xfrm>
            <a:off x="1524000" y="4454685"/>
            <a:ext cx="9144000" cy="2058573"/>
          </a:xfrm>
        </p:spPr>
        <p:txBody>
          <a:bodyPr>
            <a:normAutofit/>
          </a:bodyPr>
          <a:lstStyle/>
          <a:p>
            <a:r>
              <a:rPr lang="en-US" sz="2800" i="1" dirty="0"/>
              <a:t>Created and Produced by:</a:t>
            </a:r>
          </a:p>
          <a:p>
            <a:r>
              <a:rPr lang="en-US" sz="2800" dirty="0"/>
              <a:t>Dan Scherlis</a:t>
            </a:r>
          </a:p>
          <a:p>
            <a:r>
              <a:rPr lang="en-US" sz="2800" dirty="0"/>
              <a:t>and</a:t>
            </a:r>
          </a:p>
          <a:p>
            <a:r>
              <a:rPr lang="en-US" sz="2800" dirty="0"/>
              <a:t>Kate Elliott Scherlis</a:t>
            </a:r>
          </a:p>
        </p:txBody>
      </p:sp>
      <p:pic>
        <p:nvPicPr>
          <p:cNvPr id="5" name="Picture 4">
            <a:extLst>
              <a:ext uri="{FF2B5EF4-FFF2-40B4-BE49-F238E27FC236}">
                <a16:creationId xmlns:a16="http://schemas.microsoft.com/office/drawing/2014/main" id="{99248EE1-B1D6-D287-ED84-CB12A27A5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76" y="4188239"/>
            <a:ext cx="2832315" cy="2926936"/>
          </a:xfrm>
          <a:prstGeom prst="rect">
            <a:avLst/>
          </a:prstGeom>
        </p:spPr>
      </p:pic>
      <p:pic>
        <p:nvPicPr>
          <p:cNvPr id="6" name="Picture 5">
            <a:extLst>
              <a:ext uri="{FF2B5EF4-FFF2-40B4-BE49-F238E27FC236}">
                <a16:creationId xmlns:a16="http://schemas.microsoft.com/office/drawing/2014/main" id="{097940D6-0F50-4FB1-AE3F-C39D77C56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911" y="4188239"/>
            <a:ext cx="2832315" cy="2926936"/>
          </a:xfrm>
          <a:prstGeom prst="rect">
            <a:avLst/>
          </a:prstGeom>
        </p:spPr>
      </p:pic>
    </p:spTree>
    <p:extLst>
      <p:ext uri="{BB962C8B-B14F-4D97-AF65-F5344CB8AC3E}">
        <p14:creationId xmlns:p14="http://schemas.microsoft.com/office/powerpoint/2010/main" val="235306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850F-F895-B9F3-D6B5-3E0A80071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7BCF8-903D-4B2F-872E-BB4B0A710E1F}"/>
              </a:ext>
            </a:extLst>
          </p:cNvPr>
          <p:cNvSpPr>
            <a:spLocks noGrp="1"/>
          </p:cNvSpPr>
          <p:nvPr>
            <p:ph type="title"/>
          </p:nvPr>
        </p:nvSpPr>
        <p:spPr>
          <a:xfrm>
            <a:off x="323850" y="288925"/>
            <a:ext cx="4048125" cy="4425950"/>
          </a:xfrm>
        </p:spPr>
        <p:txBody>
          <a:bodyPr>
            <a:normAutofit/>
          </a:bodyPr>
          <a:lstStyle/>
          <a:p>
            <a:pPr>
              <a:lnSpc>
                <a:spcPct val="150000"/>
              </a:lnSpc>
            </a:pPr>
            <a:r>
              <a:rPr lang="en-US" sz="3600" dirty="0"/>
              <a:t>Ceramic by</a:t>
            </a:r>
            <a:br>
              <a:rPr lang="en-US" sz="3600" dirty="0"/>
            </a:br>
            <a:r>
              <a:rPr lang="en-US" sz="3600" dirty="0"/>
              <a:t>Andrea Robinson</a:t>
            </a:r>
          </a:p>
        </p:txBody>
      </p:sp>
      <p:pic>
        <p:nvPicPr>
          <p:cNvPr id="7" name="Picture 6">
            <a:extLst>
              <a:ext uri="{FF2B5EF4-FFF2-40B4-BE49-F238E27FC236}">
                <a16:creationId xmlns:a16="http://schemas.microsoft.com/office/drawing/2014/main" id="{3C59FF1D-8039-56A6-69C4-C7B47DECD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62560"/>
            <a:ext cx="6553200" cy="6553200"/>
          </a:xfrm>
          <a:prstGeom prst="rect">
            <a:avLst/>
          </a:prstGeom>
        </p:spPr>
      </p:pic>
    </p:spTree>
    <p:extLst>
      <p:ext uri="{BB962C8B-B14F-4D97-AF65-F5344CB8AC3E}">
        <p14:creationId xmlns:p14="http://schemas.microsoft.com/office/powerpoint/2010/main" val="1825434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B78BD-1B41-3014-F5EA-55D17E738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3CE3B-D3EA-2EF5-F789-8E320D0ECE07}"/>
              </a:ext>
            </a:extLst>
          </p:cNvPr>
          <p:cNvSpPr>
            <a:spLocks noGrp="1"/>
          </p:cNvSpPr>
          <p:nvPr>
            <p:ph type="title"/>
          </p:nvPr>
        </p:nvSpPr>
        <p:spPr>
          <a:xfrm>
            <a:off x="323850" y="288925"/>
            <a:ext cx="4048125" cy="4425950"/>
          </a:xfrm>
        </p:spPr>
        <p:txBody>
          <a:bodyPr>
            <a:normAutofit/>
          </a:bodyPr>
          <a:lstStyle/>
          <a:p>
            <a:pPr>
              <a:lnSpc>
                <a:spcPct val="150000"/>
              </a:lnSpc>
            </a:pPr>
            <a:r>
              <a:rPr lang="en-US" sz="3600" dirty="0"/>
              <a:t>Ceramic by</a:t>
            </a:r>
            <a:br>
              <a:rPr lang="en-US" sz="3600" dirty="0"/>
            </a:br>
            <a:r>
              <a:rPr lang="en-US" sz="3600" dirty="0"/>
              <a:t>Andrea Robinson</a:t>
            </a:r>
          </a:p>
        </p:txBody>
      </p:sp>
      <p:pic>
        <p:nvPicPr>
          <p:cNvPr id="7" name="Picture 6">
            <a:extLst>
              <a:ext uri="{FF2B5EF4-FFF2-40B4-BE49-F238E27FC236}">
                <a16:creationId xmlns:a16="http://schemas.microsoft.com/office/drawing/2014/main" id="{AB48DBEE-036B-3831-1C78-5F66266C3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82880"/>
            <a:ext cx="6512560" cy="6512560"/>
          </a:xfrm>
          <a:prstGeom prst="rect">
            <a:avLst/>
          </a:prstGeom>
        </p:spPr>
      </p:pic>
    </p:spTree>
    <p:extLst>
      <p:ext uri="{BB962C8B-B14F-4D97-AF65-F5344CB8AC3E}">
        <p14:creationId xmlns:p14="http://schemas.microsoft.com/office/powerpoint/2010/main" val="377973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8356-AFF9-881A-CF09-23D3F2F491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9D785-2B1E-B956-DA7E-D5B590969D60}"/>
              </a:ext>
            </a:extLst>
          </p:cNvPr>
          <p:cNvSpPr>
            <a:spLocks noGrp="1"/>
          </p:cNvSpPr>
          <p:nvPr>
            <p:ph type="title"/>
          </p:nvPr>
        </p:nvSpPr>
        <p:spPr>
          <a:xfrm>
            <a:off x="709930" y="313690"/>
            <a:ext cx="4735830" cy="4425950"/>
          </a:xfrm>
        </p:spPr>
        <p:txBody>
          <a:bodyPr>
            <a:normAutofit/>
          </a:bodyPr>
          <a:lstStyle/>
          <a:p>
            <a:pPr>
              <a:lnSpc>
                <a:spcPct val="150000"/>
              </a:lnSpc>
            </a:pPr>
            <a:r>
              <a:rPr lang="en-US" sz="3600" dirty="0"/>
              <a:t>Scott MacLeod</a:t>
            </a:r>
            <a:br>
              <a:rPr lang="en-US" sz="3600" dirty="0"/>
            </a:br>
            <a:br>
              <a:rPr lang="en-US" sz="3600" dirty="0"/>
            </a:br>
            <a:br>
              <a:rPr lang="en-US" sz="3600" dirty="0"/>
            </a:br>
            <a:r>
              <a:rPr lang="en-US" sz="2800" i="1" dirty="0">
                <a:hlinkClick r:id="rId4"/>
              </a:rPr>
              <a:t>Angel From Montgomery</a:t>
            </a:r>
            <a:endParaRPr lang="en-US" sz="3600" i="1" dirty="0"/>
          </a:p>
        </p:txBody>
      </p:sp>
      <p:pic>
        <p:nvPicPr>
          <p:cNvPr id="4" name="Scott_final">
            <a:hlinkClick r:id="" action="ppaction://media"/>
            <a:extLst>
              <a:ext uri="{FF2B5EF4-FFF2-40B4-BE49-F238E27FC236}">
                <a16:creationId xmlns:a16="http://schemas.microsoft.com/office/drawing/2014/main" id="{98DE7D43-672A-2FE6-EC01-249473A93B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24924" y="404019"/>
            <a:ext cx="3292475" cy="6049962"/>
          </a:xfrm>
          <a:prstGeom prst="rect">
            <a:avLst/>
          </a:prstGeom>
        </p:spPr>
      </p:pic>
    </p:spTree>
    <p:extLst>
      <p:ext uri="{BB962C8B-B14F-4D97-AF65-F5344CB8AC3E}">
        <p14:creationId xmlns:p14="http://schemas.microsoft.com/office/powerpoint/2010/main" val="33005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28ABE-F4C0-C46D-546D-5CB141E5A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CF6FB-19CD-1527-AA5C-4CEFFA6D7FA3}"/>
              </a:ext>
            </a:extLst>
          </p:cNvPr>
          <p:cNvSpPr>
            <a:spLocks noGrp="1"/>
          </p:cNvSpPr>
          <p:nvPr>
            <p:ph type="title"/>
          </p:nvPr>
        </p:nvSpPr>
        <p:spPr>
          <a:xfrm>
            <a:off x="226855" y="288925"/>
            <a:ext cx="5320959" cy="6343808"/>
          </a:xfrm>
        </p:spPr>
        <p:txBody>
          <a:bodyPr>
            <a:normAutofit/>
          </a:bodyPr>
          <a:lstStyle/>
          <a:p>
            <a:pPr algn="l">
              <a:lnSpc>
                <a:spcPct val="100000"/>
              </a:lnSpc>
            </a:pPr>
            <a:r>
              <a:rPr lang="en-US" sz="1800" i="1" dirty="0"/>
              <a:t>Ode to My Capezio Dance Sneakers</a:t>
            </a:r>
            <a:br>
              <a:rPr lang="en-US" sz="1800" i="1" dirty="0"/>
            </a:br>
            <a:br>
              <a:rPr lang="en-US" sz="1800" dirty="0"/>
            </a:br>
            <a:r>
              <a:rPr lang="en-US" sz="1800" dirty="0"/>
              <a:t>You support my high arches, </a:t>
            </a:r>
            <a:br>
              <a:rPr lang="en-US" sz="1800" dirty="0"/>
            </a:br>
            <a:r>
              <a:rPr lang="en-US" sz="1800" dirty="0"/>
              <a:t>cushion them,</a:t>
            </a:r>
            <a:br>
              <a:rPr lang="en-US" sz="1800" dirty="0"/>
            </a:br>
            <a:r>
              <a:rPr lang="en-US" sz="1800" dirty="0"/>
              <a:t>pad toe and heels, </a:t>
            </a:r>
            <a:br>
              <a:rPr lang="en-US" sz="1800" dirty="0"/>
            </a:br>
            <a:r>
              <a:rPr lang="en-US" sz="1800" dirty="0"/>
              <a:t>against the concrete streets. </a:t>
            </a:r>
            <a:br>
              <a:rPr lang="en-US" sz="1800" dirty="0"/>
            </a:br>
            <a:r>
              <a:rPr lang="en-US" sz="1800" dirty="0"/>
              <a:t>You’re easy to slip on and </a:t>
            </a:r>
            <a:br>
              <a:rPr lang="en-US" sz="1800" dirty="0"/>
            </a:br>
            <a:r>
              <a:rPr lang="en-US" sz="1800" dirty="0"/>
              <a:t>kick off.</a:t>
            </a:r>
            <a:br>
              <a:rPr lang="en-US" sz="1800" dirty="0"/>
            </a:br>
            <a:br>
              <a:rPr lang="en-US" sz="1800" dirty="0"/>
            </a:br>
            <a:r>
              <a:rPr lang="en-US" sz="1800" dirty="0"/>
              <a:t>In you, I walk steadily through the vagaries</a:t>
            </a:r>
            <a:br>
              <a:rPr lang="en-US" sz="1800" dirty="0"/>
            </a:br>
            <a:r>
              <a:rPr lang="en-US" sz="1800" dirty="0"/>
              <a:t>of the day—the upsets and little victories…</a:t>
            </a:r>
            <a:br>
              <a:rPr lang="en-US" sz="1800" dirty="0"/>
            </a:br>
            <a:br>
              <a:rPr lang="en-US" sz="1800" dirty="0"/>
            </a:br>
            <a:br>
              <a:rPr lang="en-US" sz="1800" dirty="0"/>
            </a:br>
            <a:r>
              <a:rPr lang="en-US" sz="1800" i="1" dirty="0"/>
              <a:t>Complete poem at KimBendheim.com</a:t>
            </a:r>
            <a:endParaRPr lang="en-US" sz="3200" i="1" dirty="0"/>
          </a:p>
        </p:txBody>
      </p:sp>
      <p:pic>
        <p:nvPicPr>
          <p:cNvPr id="4" name="Picture 3">
            <a:extLst>
              <a:ext uri="{FF2B5EF4-FFF2-40B4-BE49-F238E27FC236}">
                <a16:creationId xmlns:a16="http://schemas.microsoft.com/office/drawing/2014/main" id="{25E4A1E5-E019-27DB-A3B1-8C6E128E39A4}"/>
              </a:ext>
            </a:extLst>
          </p:cNvPr>
          <p:cNvPicPr>
            <a:picLocks noChangeAspect="1"/>
          </p:cNvPicPr>
          <p:nvPr/>
        </p:nvPicPr>
        <p:blipFill>
          <a:blip r:embed="rId2">
            <a:extLst>
              <a:ext uri="{28A0092B-C50C-407E-A947-70E740481C1C}">
                <a14:useLocalDpi xmlns:a14="http://schemas.microsoft.com/office/drawing/2010/main" val="0"/>
              </a:ext>
            </a:extLst>
          </a:blip>
          <a:srcRect l="9773" b="7160"/>
          <a:stretch>
            <a:fillRect/>
          </a:stretch>
        </p:blipFill>
        <p:spPr>
          <a:xfrm>
            <a:off x="5827594" y="1035685"/>
            <a:ext cx="6201950" cy="4786190"/>
          </a:xfrm>
          <a:prstGeom prst="rect">
            <a:avLst/>
          </a:prstGeom>
        </p:spPr>
      </p:pic>
      <p:sp>
        <p:nvSpPr>
          <p:cNvPr id="5" name="Title 1">
            <a:extLst>
              <a:ext uri="{FF2B5EF4-FFF2-40B4-BE49-F238E27FC236}">
                <a16:creationId xmlns:a16="http://schemas.microsoft.com/office/drawing/2014/main" id="{9F51721F-D341-C98B-F29B-39396D34CB7F}"/>
              </a:ext>
            </a:extLst>
          </p:cNvPr>
          <p:cNvSpPr txBox="1">
            <a:spLocks/>
          </p:cNvSpPr>
          <p:nvPr/>
        </p:nvSpPr>
        <p:spPr>
          <a:xfrm>
            <a:off x="233680" y="94138"/>
            <a:ext cx="11785704" cy="56451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t>Drawing &amp; Poem by Kim Bendheim</a:t>
            </a:r>
          </a:p>
        </p:txBody>
      </p:sp>
      <p:sp>
        <p:nvSpPr>
          <p:cNvPr id="6" name="Title 1">
            <a:extLst>
              <a:ext uri="{FF2B5EF4-FFF2-40B4-BE49-F238E27FC236}">
                <a16:creationId xmlns:a16="http://schemas.microsoft.com/office/drawing/2014/main" id="{FB141CAC-9D8B-48BE-DB43-EB0D991A6C3C}"/>
              </a:ext>
            </a:extLst>
          </p:cNvPr>
          <p:cNvSpPr txBox="1">
            <a:spLocks/>
          </p:cNvSpPr>
          <p:nvPr/>
        </p:nvSpPr>
        <p:spPr>
          <a:xfrm>
            <a:off x="5181600" y="6068218"/>
            <a:ext cx="6847944" cy="56451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i="1" dirty="0"/>
              <a:t>My </a:t>
            </a:r>
            <a:r>
              <a:rPr lang="en-US" sz="2400" i="1" dirty="0" err="1"/>
              <a:t>Capezios</a:t>
            </a:r>
            <a:endParaRPr lang="en-US" sz="2400" i="1" dirty="0"/>
          </a:p>
        </p:txBody>
      </p:sp>
    </p:spTree>
    <p:extLst>
      <p:ext uri="{BB962C8B-B14F-4D97-AF65-F5344CB8AC3E}">
        <p14:creationId xmlns:p14="http://schemas.microsoft.com/office/powerpoint/2010/main" val="41619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41FE9-3112-91CB-1326-055EDFDFD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53CAF-021E-2204-19B1-92205997F049}"/>
              </a:ext>
            </a:extLst>
          </p:cNvPr>
          <p:cNvSpPr>
            <a:spLocks noGrp="1"/>
          </p:cNvSpPr>
          <p:nvPr>
            <p:ph type="title"/>
          </p:nvPr>
        </p:nvSpPr>
        <p:spPr>
          <a:xfrm>
            <a:off x="323851" y="288925"/>
            <a:ext cx="2927350" cy="5004435"/>
          </a:xfrm>
        </p:spPr>
        <p:txBody>
          <a:bodyPr>
            <a:normAutofit/>
          </a:bodyPr>
          <a:lstStyle/>
          <a:p>
            <a:pPr>
              <a:lnSpc>
                <a:spcPct val="150000"/>
              </a:lnSpc>
            </a:pPr>
            <a:r>
              <a:rPr lang="en-US" sz="2800" dirty="0"/>
              <a:t>Ceramics by</a:t>
            </a:r>
            <a:br>
              <a:rPr lang="en-US" sz="2800" dirty="0"/>
            </a:br>
            <a:r>
              <a:rPr lang="en-US" sz="2800" dirty="0"/>
              <a:t>Fernando Vidal</a:t>
            </a:r>
            <a:br>
              <a:rPr lang="en-US" sz="2800" dirty="0"/>
            </a:br>
            <a:br>
              <a:rPr lang="en-US" sz="2800" dirty="0"/>
            </a:br>
            <a:br>
              <a:rPr lang="en-US" sz="2800" dirty="0"/>
            </a:br>
            <a:r>
              <a:rPr lang="en-US" sz="2000" dirty="0"/>
              <a:t>Recent Experiments with Glazing</a:t>
            </a:r>
            <a:endParaRPr lang="en-US" sz="2800" dirty="0"/>
          </a:p>
        </p:txBody>
      </p:sp>
      <p:pic>
        <p:nvPicPr>
          <p:cNvPr id="3" name="Vidal_final">
            <a:hlinkClick r:id="" action="ppaction://media"/>
            <a:extLst>
              <a:ext uri="{FF2B5EF4-FFF2-40B4-BE49-F238E27FC236}">
                <a16:creationId xmlns:a16="http://schemas.microsoft.com/office/drawing/2014/main" id="{745C98BC-C442-D500-CFFE-47614D2F22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96640" y="262371"/>
            <a:ext cx="8442960" cy="6333257"/>
          </a:xfrm>
          <a:prstGeom prst="rect">
            <a:avLst/>
          </a:prstGeom>
        </p:spPr>
      </p:pic>
    </p:spTree>
    <p:extLst>
      <p:ext uri="{BB962C8B-B14F-4D97-AF65-F5344CB8AC3E}">
        <p14:creationId xmlns:p14="http://schemas.microsoft.com/office/powerpoint/2010/main" val="230502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52B4F-6B18-A1C9-4B54-1E688F654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50A0B-3F38-0D45-AF37-58B8E40C1416}"/>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Sculpture by Tim Higginson</a:t>
            </a:r>
            <a:endParaRPr lang="en-US" sz="2800" dirty="0"/>
          </a:p>
        </p:txBody>
      </p:sp>
      <p:sp>
        <p:nvSpPr>
          <p:cNvPr id="6" name="Title 1">
            <a:extLst>
              <a:ext uri="{FF2B5EF4-FFF2-40B4-BE49-F238E27FC236}">
                <a16:creationId xmlns:a16="http://schemas.microsoft.com/office/drawing/2014/main" id="{BA10E4B5-BA01-69FA-E523-B98203DC280C}"/>
              </a:ext>
            </a:extLst>
          </p:cNvPr>
          <p:cNvSpPr txBox="1">
            <a:spLocks/>
          </p:cNvSpPr>
          <p:nvPr/>
        </p:nvSpPr>
        <p:spPr>
          <a:xfrm>
            <a:off x="857885" y="6146800"/>
            <a:ext cx="10476230" cy="71414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2400" dirty="0"/>
              <a:t>pewter from wax original  –  TeaSculpture.com</a:t>
            </a:r>
          </a:p>
        </p:txBody>
      </p:sp>
      <p:pic>
        <p:nvPicPr>
          <p:cNvPr id="8" name="Picture 7">
            <a:extLst>
              <a:ext uri="{FF2B5EF4-FFF2-40B4-BE49-F238E27FC236}">
                <a16:creationId xmlns:a16="http://schemas.microsoft.com/office/drawing/2014/main" id="{7307F102-DAF3-D389-7597-725899353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720" y="701040"/>
            <a:ext cx="7274560" cy="5455920"/>
          </a:xfrm>
          <a:prstGeom prst="rect">
            <a:avLst/>
          </a:prstGeom>
        </p:spPr>
      </p:pic>
    </p:spTree>
    <p:extLst>
      <p:ext uri="{BB962C8B-B14F-4D97-AF65-F5344CB8AC3E}">
        <p14:creationId xmlns:p14="http://schemas.microsoft.com/office/powerpoint/2010/main" val="3068945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A4A1-5DAD-A584-3926-D08110F72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8FECA-38AF-CB61-55E0-B72C5A216EB2}"/>
              </a:ext>
            </a:extLst>
          </p:cNvPr>
          <p:cNvSpPr>
            <a:spLocks noGrp="1"/>
          </p:cNvSpPr>
          <p:nvPr>
            <p:ph type="title"/>
          </p:nvPr>
        </p:nvSpPr>
        <p:spPr>
          <a:xfrm>
            <a:off x="90170" y="319404"/>
            <a:ext cx="5274310" cy="5156835"/>
          </a:xfrm>
        </p:spPr>
        <p:txBody>
          <a:bodyPr>
            <a:normAutofit/>
          </a:bodyPr>
          <a:lstStyle/>
          <a:p>
            <a:pPr>
              <a:lnSpc>
                <a:spcPct val="125000"/>
              </a:lnSpc>
            </a:pPr>
            <a:r>
              <a:rPr lang="en-US" sz="3600" dirty="0"/>
              <a:t>Tim Higginson</a:t>
            </a:r>
            <a:br>
              <a:rPr lang="en-US" sz="3600" dirty="0"/>
            </a:br>
            <a:br>
              <a:rPr lang="en-US" sz="3600" dirty="0"/>
            </a:br>
            <a:r>
              <a:rPr lang="en-US" sz="2800" dirty="0"/>
              <a:t>Text plays based on Tarot cards</a:t>
            </a:r>
            <a:br>
              <a:rPr lang="en-US" sz="2800" i="1" dirty="0"/>
            </a:br>
            <a:br>
              <a:rPr lang="en-US" sz="2800" i="1" dirty="0"/>
            </a:br>
            <a:r>
              <a:rPr lang="en-US" sz="2400" dirty="0"/>
              <a:t>SymbolicSightTheater.substack.com</a:t>
            </a:r>
            <a:endParaRPr lang="en-US" sz="2800" dirty="0"/>
          </a:p>
        </p:txBody>
      </p:sp>
      <p:pic>
        <p:nvPicPr>
          <p:cNvPr id="5" name="Picture 4">
            <a:extLst>
              <a:ext uri="{FF2B5EF4-FFF2-40B4-BE49-F238E27FC236}">
                <a16:creationId xmlns:a16="http://schemas.microsoft.com/office/drawing/2014/main" id="{784DA6D7-1124-9338-D653-846F9FE1F6D4}"/>
              </a:ext>
            </a:extLst>
          </p:cNvPr>
          <p:cNvPicPr>
            <a:picLocks noChangeAspect="1"/>
          </p:cNvPicPr>
          <p:nvPr/>
        </p:nvPicPr>
        <p:blipFill>
          <a:blip r:embed="rId2"/>
          <a:stretch>
            <a:fillRect/>
          </a:stretch>
        </p:blipFill>
        <p:spPr>
          <a:xfrm>
            <a:off x="5888357" y="222251"/>
            <a:ext cx="4810123" cy="6413498"/>
          </a:xfrm>
          <a:prstGeom prst="rect">
            <a:avLst/>
          </a:prstGeom>
        </p:spPr>
      </p:pic>
    </p:spTree>
    <p:extLst>
      <p:ext uri="{BB962C8B-B14F-4D97-AF65-F5344CB8AC3E}">
        <p14:creationId xmlns:p14="http://schemas.microsoft.com/office/powerpoint/2010/main" val="104929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E776-B905-EDB8-EB98-087E30651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38F83-A622-2F97-F488-985E8C777F1A}"/>
              </a:ext>
            </a:extLst>
          </p:cNvPr>
          <p:cNvSpPr>
            <a:spLocks noGrp="1"/>
          </p:cNvSpPr>
          <p:nvPr>
            <p:ph type="title"/>
          </p:nvPr>
        </p:nvSpPr>
        <p:spPr>
          <a:xfrm>
            <a:off x="1029970" y="23018"/>
            <a:ext cx="10132060" cy="564515"/>
          </a:xfrm>
        </p:spPr>
        <p:txBody>
          <a:bodyPr>
            <a:normAutofit fontScale="90000"/>
          </a:bodyPr>
          <a:lstStyle/>
          <a:p>
            <a:pPr>
              <a:lnSpc>
                <a:spcPct val="150000"/>
              </a:lnSpc>
            </a:pPr>
            <a:r>
              <a:rPr lang="en-US" sz="3600" dirty="0"/>
              <a:t>Composed &amp; Performed by Jessica Krash</a:t>
            </a:r>
          </a:p>
        </p:txBody>
      </p:sp>
      <p:pic>
        <p:nvPicPr>
          <p:cNvPr id="3" name="Jessica_final">
            <a:hlinkClick r:id="" action="ppaction://media"/>
            <a:extLst>
              <a:ext uri="{FF2B5EF4-FFF2-40B4-BE49-F238E27FC236}">
                <a16:creationId xmlns:a16="http://schemas.microsoft.com/office/drawing/2014/main" id="{7354E25E-6793-8417-2F5E-E9841F0C12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3330" y="755609"/>
            <a:ext cx="9589135" cy="5393889"/>
          </a:xfrm>
          <a:prstGeom prst="rect">
            <a:avLst/>
          </a:prstGeom>
        </p:spPr>
      </p:pic>
      <p:sp>
        <p:nvSpPr>
          <p:cNvPr id="4" name="Title 1">
            <a:extLst>
              <a:ext uri="{FF2B5EF4-FFF2-40B4-BE49-F238E27FC236}">
                <a16:creationId xmlns:a16="http://schemas.microsoft.com/office/drawing/2014/main" id="{A4DD20D7-3C65-442F-37B2-D4F4FAA7B046}"/>
              </a:ext>
            </a:extLst>
          </p:cNvPr>
          <p:cNvSpPr txBox="1">
            <a:spLocks/>
          </p:cNvSpPr>
          <p:nvPr/>
        </p:nvSpPr>
        <p:spPr>
          <a:xfrm>
            <a:off x="1182370" y="6149498"/>
            <a:ext cx="10132060" cy="56451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000" dirty="0">
                <a:hlinkClick r:id="rId6"/>
              </a:rPr>
              <a:t>From Between Friends</a:t>
            </a:r>
            <a:r>
              <a:rPr lang="en-US" sz="2000" dirty="0"/>
              <a:t>  (performed with Betty Ann Miller, in white)</a:t>
            </a:r>
          </a:p>
        </p:txBody>
      </p:sp>
    </p:spTree>
    <p:extLst>
      <p:ext uri="{BB962C8B-B14F-4D97-AF65-F5344CB8AC3E}">
        <p14:creationId xmlns:p14="http://schemas.microsoft.com/office/powerpoint/2010/main" val="83502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CB49D-0C28-CCAF-3614-3B240DF9F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AC08C-0B87-ACDD-BFBE-B7EF0CCEBD5C}"/>
              </a:ext>
            </a:extLst>
          </p:cNvPr>
          <p:cNvSpPr>
            <a:spLocks noGrp="1"/>
          </p:cNvSpPr>
          <p:nvPr>
            <p:ph type="title"/>
          </p:nvPr>
        </p:nvSpPr>
        <p:spPr>
          <a:xfrm>
            <a:off x="238125" y="161925"/>
            <a:ext cx="3314699" cy="3743325"/>
          </a:xfrm>
        </p:spPr>
        <p:txBody>
          <a:bodyPr>
            <a:normAutofit/>
          </a:bodyPr>
          <a:lstStyle/>
          <a:p>
            <a:pPr>
              <a:lnSpc>
                <a:spcPct val="150000"/>
              </a:lnSpc>
            </a:pPr>
            <a:r>
              <a:rPr lang="en-US" sz="2800" dirty="0"/>
              <a:t>Andy “Bub” Shen</a:t>
            </a:r>
            <a:br>
              <a:rPr lang="en-US" sz="2800" dirty="0"/>
            </a:br>
            <a:br>
              <a:rPr lang="en-US" sz="2800" dirty="0"/>
            </a:br>
            <a:r>
              <a:rPr lang="en-US" sz="1800" dirty="0"/>
              <a:t>mixed-media ink &amp; graphite</a:t>
            </a:r>
            <a:br>
              <a:rPr lang="en-US" sz="1800" dirty="0"/>
            </a:br>
            <a:r>
              <a:rPr lang="en-US" sz="1800" dirty="0"/>
              <a:t>2024</a:t>
            </a:r>
            <a:endParaRPr lang="en-US" sz="2800" dirty="0"/>
          </a:p>
        </p:txBody>
      </p:sp>
      <p:pic>
        <p:nvPicPr>
          <p:cNvPr id="4" name="Picture 3">
            <a:extLst>
              <a:ext uri="{FF2B5EF4-FFF2-40B4-BE49-F238E27FC236}">
                <a16:creationId xmlns:a16="http://schemas.microsoft.com/office/drawing/2014/main" id="{8A4737BA-5C77-3B50-D467-867A5D8DD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050" y="133288"/>
            <a:ext cx="8129247" cy="6118179"/>
          </a:xfrm>
          <a:prstGeom prst="rect">
            <a:avLst/>
          </a:prstGeom>
        </p:spPr>
      </p:pic>
      <p:sp>
        <p:nvSpPr>
          <p:cNvPr id="5" name="TextBox 4">
            <a:extLst>
              <a:ext uri="{FF2B5EF4-FFF2-40B4-BE49-F238E27FC236}">
                <a16:creationId xmlns:a16="http://schemas.microsoft.com/office/drawing/2014/main" id="{DC66A141-35DB-2A0C-458C-764393D4AF67}"/>
              </a:ext>
            </a:extLst>
          </p:cNvPr>
          <p:cNvSpPr txBox="1"/>
          <p:nvPr/>
        </p:nvSpPr>
        <p:spPr>
          <a:xfrm>
            <a:off x="3850640" y="6324601"/>
            <a:ext cx="8096250" cy="400110"/>
          </a:xfrm>
          <a:prstGeom prst="rect">
            <a:avLst/>
          </a:prstGeom>
          <a:noFill/>
        </p:spPr>
        <p:txBody>
          <a:bodyPr wrap="square" rtlCol="0">
            <a:spAutoFit/>
          </a:bodyPr>
          <a:lstStyle/>
          <a:p>
            <a:pPr algn="ctr"/>
            <a:r>
              <a:rPr lang="en-US" sz="2000" i="1" dirty="0"/>
              <a:t>Stream of Consciousness, Daughter Rosie Shen</a:t>
            </a:r>
          </a:p>
        </p:txBody>
      </p:sp>
    </p:spTree>
    <p:extLst>
      <p:ext uri="{BB962C8B-B14F-4D97-AF65-F5344CB8AC3E}">
        <p14:creationId xmlns:p14="http://schemas.microsoft.com/office/powerpoint/2010/main" val="958856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B5C6-08D3-8762-AC98-276B0DA08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FEAA2-C2F1-DA1C-7C01-5EBF3D7E0CFA}"/>
              </a:ext>
            </a:extLst>
          </p:cNvPr>
          <p:cNvSpPr>
            <a:spLocks noGrp="1"/>
          </p:cNvSpPr>
          <p:nvPr>
            <p:ph type="title"/>
          </p:nvPr>
        </p:nvSpPr>
        <p:spPr>
          <a:xfrm>
            <a:off x="238125" y="161925"/>
            <a:ext cx="3314699" cy="3743325"/>
          </a:xfrm>
        </p:spPr>
        <p:txBody>
          <a:bodyPr>
            <a:normAutofit/>
          </a:bodyPr>
          <a:lstStyle/>
          <a:p>
            <a:pPr>
              <a:lnSpc>
                <a:spcPct val="150000"/>
              </a:lnSpc>
            </a:pPr>
            <a:r>
              <a:rPr lang="en-US" sz="2800" dirty="0"/>
              <a:t>Andy “Bub” Shen</a:t>
            </a:r>
            <a:br>
              <a:rPr lang="en-US" sz="2800" dirty="0"/>
            </a:br>
            <a:br>
              <a:rPr lang="en-US" sz="2800" dirty="0"/>
            </a:br>
            <a:r>
              <a:rPr lang="en-US" sz="1800" dirty="0"/>
              <a:t>mixed-media ink, graphite, &amp; colored pencil</a:t>
            </a:r>
            <a:br>
              <a:rPr lang="en-US" sz="1800" dirty="0"/>
            </a:br>
            <a:r>
              <a:rPr lang="en-US" sz="1800" dirty="0"/>
              <a:t>2025</a:t>
            </a:r>
            <a:endParaRPr lang="en-US" sz="2800" dirty="0"/>
          </a:p>
        </p:txBody>
      </p:sp>
      <p:sp>
        <p:nvSpPr>
          <p:cNvPr id="5" name="TextBox 4">
            <a:extLst>
              <a:ext uri="{FF2B5EF4-FFF2-40B4-BE49-F238E27FC236}">
                <a16:creationId xmlns:a16="http://schemas.microsoft.com/office/drawing/2014/main" id="{22786ED4-5908-71DA-FAD7-B8ADCB0447A1}"/>
              </a:ext>
            </a:extLst>
          </p:cNvPr>
          <p:cNvSpPr txBox="1"/>
          <p:nvPr/>
        </p:nvSpPr>
        <p:spPr>
          <a:xfrm>
            <a:off x="3840480" y="6324601"/>
            <a:ext cx="8096250" cy="400110"/>
          </a:xfrm>
          <a:prstGeom prst="rect">
            <a:avLst/>
          </a:prstGeom>
          <a:noFill/>
        </p:spPr>
        <p:txBody>
          <a:bodyPr wrap="square" rtlCol="0">
            <a:spAutoFit/>
          </a:bodyPr>
          <a:lstStyle/>
          <a:p>
            <a:pPr algn="ctr"/>
            <a:r>
              <a:rPr lang="en-US" sz="2000" i="1" dirty="0"/>
              <a:t>Stream of Consciousness, Daughter Nikki Shen</a:t>
            </a:r>
          </a:p>
        </p:txBody>
      </p:sp>
      <p:pic>
        <p:nvPicPr>
          <p:cNvPr id="6" name="Picture 5">
            <a:extLst>
              <a:ext uri="{FF2B5EF4-FFF2-40B4-BE49-F238E27FC236}">
                <a16:creationId xmlns:a16="http://schemas.microsoft.com/office/drawing/2014/main" id="{9E6B1B19-1EE4-3B42-17C2-16500B4EB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889" y="184407"/>
            <a:ext cx="8096250" cy="6093344"/>
          </a:xfrm>
          <a:prstGeom prst="rect">
            <a:avLst/>
          </a:prstGeom>
        </p:spPr>
      </p:pic>
    </p:spTree>
    <p:extLst>
      <p:ext uri="{BB962C8B-B14F-4D97-AF65-F5344CB8AC3E}">
        <p14:creationId xmlns:p14="http://schemas.microsoft.com/office/powerpoint/2010/main" val="404841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C1CE6-4478-AA2E-A8D8-C961915B1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6C37B-79BC-B856-7821-18D3CB597663}"/>
              </a:ext>
            </a:extLst>
          </p:cNvPr>
          <p:cNvSpPr>
            <a:spLocks noGrp="1"/>
          </p:cNvSpPr>
          <p:nvPr>
            <p:ph type="title"/>
          </p:nvPr>
        </p:nvSpPr>
        <p:spPr>
          <a:xfrm>
            <a:off x="640080" y="258445"/>
            <a:ext cx="5385582" cy="4425950"/>
          </a:xfrm>
        </p:spPr>
        <p:txBody>
          <a:bodyPr>
            <a:normAutofit/>
          </a:bodyPr>
          <a:lstStyle/>
          <a:p>
            <a:pPr>
              <a:lnSpc>
                <a:spcPct val="100000"/>
              </a:lnSpc>
            </a:pPr>
            <a:r>
              <a:rPr lang="en-US" sz="2800" dirty="0"/>
              <a:t>Classmate Authors’</a:t>
            </a:r>
            <a:br>
              <a:rPr lang="en-US" sz="2800" dirty="0"/>
            </a:br>
            <a:r>
              <a:rPr lang="en-US" sz="2800" dirty="0"/>
              <a:t>Book Covers from</a:t>
            </a:r>
            <a:br>
              <a:rPr lang="en-US" sz="2800" dirty="0"/>
            </a:br>
            <a:r>
              <a:rPr lang="en-US" sz="2800" dirty="0"/>
              <a:t>Authors Salon</a:t>
            </a:r>
            <a:br>
              <a:rPr lang="en-US" sz="2800" dirty="0"/>
            </a:br>
            <a:br>
              <a:rPr lang="en-US" sz="2800" dirty="0"/>
            </a:br>
            <a:r>
              <a:rPr lang="en-US" sz="2400" i="1" dirty="0"/>
              <a:t>“81”</a:t>
            </a:r>
            <a:br>
              <a:rPr lang="en-US" sz="2400" i="1" dirty="0"/>
            </a:br>
            <a:br>
              <a:rPr lang="en-US" sz="2400" i="1" dirty="0"/>
            </a:br>
            <a:r>
              <a:rPr lang="en-US" sz="2400" dirty="0"/>
              <a:t>Poster by Patric M. Verrone</a:t>
            </a:r>
          </a:p>
        </p:txBody>
      </p:sp>
      <p:pic>
        <p:nvPicPr>
          <p:cNvPr id="4" name="Picture 3">
            <a:extLst>
              <a:ext uri="{FF2B5EF4-FFF2-40B4-BE49-F238E27FC236}">
                <a16:creationId xmlns:a16="http://schemas.microsoft.com/office/drawing/2014/main" id="{4F0F0E58-44D5-2B44-78A1-80E4D0D60F0D}"/>
              </a:ext>
            </a:extLst>
          </p:cNvPr>
          <p:cNvPicPr>
            <a:picLocks noChangeAspect="1"/>
          </p:cNvPicPr>
          <p:nvPr/>
        </p:nvPicPr>
        <p:blipFill>
          <a:blip r:embed="rId2"/>
          <a:stretch>
            <a:fillRect/>
          </a:stretch>
        </p:blipFill>
        <p:spPr>
          <a:xfrm>
            <a:off x="6839555" y="155953"/>
            <a:ext cx="5160187" cy="6546093"/>
          </a:xfrm>
          <a:prstGeom prst="rect">
            <a:avLst/>
          </a:prstGeom>
        </p:spPr>
      </p:pic>
    </p:spTree>
    <p:extLst>
      <p:ext uri="{BB962C8B-B14F-4D97-AF65-F5344CB8AC3E}">
        <p14:creationId xmlns:p14="http://schemas.microsoft.com/office/powerpoint/2010/main" val="2309751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A77F-CA0D-47CF-D00A-1022A318F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0E64F2-CBB7-5C66-AECE-B341B3368B09}"/>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Photograph by Susan (Stevenson) Borowitz</a:t>
            </a:r>
            <a:endParaRPr lang="en-US" sz="2800" dirty="0"/>
          </a:p>
        </p:txBody>
      </p:sp>
      <p:pic>
        <p:nvPicPr>
          <p:cNvPr id="4" name="Picture 3">
            <a:extLst>
              <a:ext uri="{FF2B5EF4-FFF2-40B4-BE49-F238E27FC236}">
                <a16:creationId xmlns:a16="http://schemas.microsoft.com/office/drawing/2014/main" id="{6C0502CD-4142-5832-D140-2FDD3A6A3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30" y="683495"/>
            <a:ext cx="9451340" cy="5633249"/>
          </a:xfrm>
          <a:prstGeom prst="rect">
            <a:avLst/>
          </a:prstGeom>
        </p:spPr>
      </p:pic>
      <p:sp>
        <p:nvSpPr>
          <p:cNvPr id="6" name="Title 1">
            <a:extLst>
              <a:ext uri="{FF2B5EF4-FFF2-40B4-BE49-F238E27FC236}">
                <a16:creationId xmlns:a16="http://schemas.microsoft.com/office/drawing/2014/main" id="{ECE7B379-5CF9-E918-753B-543E13689A31}"/>
              </a:ext>
            </a:extLst>
          </p:cNvPr>
          <p:cNvSpPr txBox="1">
            <a:spLocks/>
          </p:cNvSpPr>
          <p:nvPr/>
        </p:nvSpPr>
        <p:spPr>
          <a:xfrm>
            <a:off x="857885" y="6316744"/>
            <a:ext cx="10476230" cy="544196"/>
          </a:xfrm>
          <a:prstGeom prst="rect">
            <a:avLst/>
          </a:prstGeom>
        </p:spPr>
        <p:txBody>
          <a:bodyPr vert="horz" lIns="91440" tIns="45720" rIns="91440" bIns="45720" rtlCol="0" anchor="ctr">
            <a:normAutofit fontScale="75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3600" i="1" dirty="0" err="1"/>
              <a:t>Sandtrap</a:t>
            </a:r>
            <a:r>
              <a:rPr lang="en-US" sz="3600" dirty="0"/>
              <a:t> (from </a:t>
            </a:r>
            <a:r>
              <a:rPr lang="en-US" sz="3600" i="1" dirty="0"/>
              <a:t>Locked In</a:t>
            </a:r>
            <a:r>
              <a:rPr lang="en-US" sz="3600" dirty="0"/>
              <a:t>)</a:t>
            </a:r>
            <a:endParaRPr lang="en-US" sz="2800" dirty="0"/>
          </a:p>
        </p:txBody>
      </p:sp>
    </p:spTree>
    <p:extLst>
      <p:ext uri="{BB962C8B-B14F-4D97-AF65-F5344CB8AC3E}">
        <p14:creationId xmlns:p14="http://schemas.microsoft.com/office/powerpoint/2010/main" val="2073707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4673C-D09A-8A55-44EF-1CD5D85E9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5837A-58DC-6E24-37A4-4B5188AD551D}"/>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Photograph by Susan (Stevenson) Borowitz</a:t>
            </a:r>
            <a:endParaRPr lang="en-US" sz="2800" dirty="0"/>
          </a:p>
        </p:txBody>
      </p:sp>
      <p:sp>
        <p:nvSpPr>
          <p:cNvPr id="6" name="Title 1">
            <a:extLst>
              <a:ext uri="{FF2B5EF4-FFF2-40B4-BE49-F238E27FC236}">
                <a16:creationId xmlns:a16="http://schemas.microsoft.com/office/drawing/2014/main" id="{8EDA8443-DE61-E1F4-9494-ADF6D92136EB}"/>
              </a:ext>
            </a:extLst>
          </p:cNvPr>
          <p:cNvSpPr txBox="1">
            <a:spLocks/>
          </p:cNvSpPr>
          <p:nvPr/>
        </p:nvSpPr>
        <p:spPr>
          <a:xfrm>
            <a:off x="857885" y="6316744"/>
            <a:ext cx="10476230" cy="544196"/>
          </a:xfrm>
          <a:prstGeom prst="rect">
            <a:avLst/>
          </a:prstGeom>
        </p:spPr>
        <p:txBody>
          <a:bodyPr vert="horz" lIns="91440" tIns="45720" rIns="91440" bIns="45720" rtlCol="0" anchor="ctr">
            <a:normAutofit fontScale="75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3600" i="1" dirty="0"/>
              <a:t>Last Call</a:t>
            </a:r>
            <a:r>
              <a:rPr lang="en-US" sz="3600" dirty="0"/>
              <a:t> (from </a:t>
            </a:r>
            <a:r>
              <a:rPr lang="en-US" sz="3600" i="1" dirty="0"/>
              <a:t>Locked In</a:t>
            </a:r>
            <a:r>
              <a:rPr lang="en-US" sz="3600" dirty="0"/>
              <a:t>)</a:t>
            </a:r>
            <a:endParaRPr lang="en-US" sz="2800" dirty="0"/>
          </a:p>
        </p:txBody>
      </p:sp>
      <p:pic>
        <p:nvPicPr>
          <p:cNvPr id="5" name="Picture 4">
            <a:extLst>
              <a:ext uri="{FF2B5EF4-FFF2-40B4-BE49-F238E27FC236}">
                <a16:creationId xmlns:a16="http://schemas.microsoft.com/office/drawing/2014/main" id="{06B1D0AD-9C9A-AC03-4626-2CB69F078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527" y="669005"/>
            <a:ext cx="8068945" cy="5647739"/>
          </a:xfrm>
          <a:prstGeom prst="rect">
            <a:avLst/>
          </a:prstGeom>
        </p:spPr>
      </p:pic>
    </p:spTree>
    <p:extLst>
      <p:ext uri="{BB962C8B-B14F-4D97-AF65-F5344CB8AC3E}">
        <p14:creationId xmlns:p14="http://schemas.microsoft.com/office/powerpoint/2010/main" val="21105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B4AB9-D40D-8ADE-85BF-0F234FD16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71DD6-E8BA-A6F4-D39D-F4AC7EE11898}"/>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Photograph by Susan (Stevenson) Borowitz</a:t>
            </a:r>
            <a:endParaRPr lang="en-US" sz="2800" dirty="0"/>
          </a:p>
        </p:txBody>
      </p:sp>
      <p:sp>
        <p:nvSpPr>
          <p:cNvPr id="6" name="Title 1">
            <a:extLst>
              <a:ext uri="{FF2B5EF4-FFF2-40B4-BE49-F238E27FC236}">
                <a16:creationId xmlns:a16="http://schemas.microsoft.com/office/drawing/2014/main" id="{8C779328-53AC-2EC0-AFDE-300C6E631E2B}"/>
              </a:ext>
            </a:extLst>
          </p:cNvPr>
          <p:cNvSpPr txBox="1">
            <a:spLocks/>
          </p:cNvSpPr>
          <p:nvPr/>
        </p:nvSpPr>
        <p:spPr>
          <a:xfrm>
            <a:off x="857885" y="6316744"/>
            <a:ext cx="10476230" cy="544196"/>
          </a:xfrm>
          <a:prstGeom prst="rect">
            <a:avLst/>
          </a:prstGeom>
        </p:spPr>
        <p:txBody>
          <a:bodyPr vert="horz" lIns="91440" tIns="45720" rIns="91440" bIns="45720" rtlCol="0" anchor="ctr">
            <a:normAutofit fontScale="75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3600" i="1" dirty="0"/>
              <a:t>Buried</a:t>
            </a:r>
            <a:r>
              <a:rPr lang="en-US" sz="3600" dirty="0"/>
              <a:t> (from </a:t>
            </a:r>
            <a:r>
              <a:rPr lang="en-US" sz="3600" i="1" dirty="0"/>
              <a:t>Locked In</a:t>
            </a:r>
            <a:r>
              <a:rPr lang="en-US" sz="3600" dirty="0"/>
              <a:t>)</a:t>
            </a:r>
            <a:endParaRPr lang="en-US" sz="2800" dirty="0"/>
          </a:p>
        </p:txBody>
      </p:sp>
      <p:pic>
        <p:nvPicPr>
          <p:cNvPr id="5" name="Picture 4">
            <a:extLst>
              <a:ext uri="{FF2B5EF4-FFF2-40B4-BE49-F238E27FC236}">
                <a16:creationId xmlns:a16="http://schemas.microsoft.com/office/drawing/2014/main" id="{F7A15295-72DB-BE09-09FD-3F6FC83C6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683495"/>
            <a:ext cx="7518400" cy="5638800"/>
          </a:xfrm>
          <a:prstGeom prst="rect">
            <a:avLst/>
          </a:prstGeom>
        </p:spPr>
      </p:pic>
    </p:spTree>
    <p:extLst>
      <p:ext uri="{BB962C8B-B14F-4D97-AF65-F5344CB8AC3E}">
        <p14:creationId xmlns:p14="http://schemas.microsoft.com/office/powerpoint/2010/main" val="1941275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34F7E-1682-8972-FCEC-6F256C1F1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C8E28-5D05-4AB6-F43A-C8AEA464B1D8}"/>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Iggy &amp; the Stooges Tribute by Tony </a:t>
            </a:r>
            <a:r>
              <a:rPr lang="en-US" sz="3600" dirty="0" err="1"/>
              <a:t>Dillof</a:t>
            </a:r>
            <a:endParaRPr lang="en-US" sz="2800" dirty="0"/>
          </a:p>
        </p:txBody>
      </p:sp>
      <p:sp>
        <p:nvSpPr>
          <p:cNvPr id="6" name="Title 1">
            <a:extLst>
              <a:ext uri="{FF2B5EF4-FFF2-40B4-BE49-F238E27FC236}">
                <a16:creationId xmlns:a16="http://schemas.microsoft.com/office/drawing/2014/main" id="{A5C1D1E3-E606-D6FE-3352-7E6BC4C1D207}"/>
              </a:ext>
            </a:extLst>
          </p:cNvPr>
          <p:cNvSpPr txBox="1">
            <a:spLocks/>
          </p:cNvSpPr>
          <p:nvPr/>
        </p:nvSpPr>
        <p:spPr>
          <a:xfrm>
            <a:off x="857885" y="6146800"/>
            <a:ext cx="10476230" cy="71414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2400" dirty="0">
                <a:hlinkClick r:id="rId4"/>
              </a:rPr>
              <a:t>“Raw Power”</a:t>
            </a:r>
            <a:r>
              <a:rPr lang="en-US" sz="2400" dirty="0"/>
              <a:t>,</a:t>
            </a:r>
            <a:r>
              <a:rPr lang="en-US" sz="2400" i="1" dirty="0"/>
              <a:t> </a:t>
            </a:r>
            <a:r>
              <a:rPr lang="en-US" sz="2400" dirty="0"/>
              <a:t>with the band Search and Destroy</a:t>
            </a:r>
          </a:p>
        </p:txBody>
      </p:sp>
      <p:pic>
        <p:nvPicPr>
          <p:cNvPr id="3" name="Tony Dillof Raw Power">
            <a:hlinkClick r:id="" action="ppaction://media"/>
            <a:extLst>
              <a:ext uri="{FF2B5EF4-FFF2-40B4-BE49-F238E27FC236}">
                <a16:creationId xmlns:a16="http://schemas.microsoft.com/office/drawing/2014/main" id="{0E4C3CFE-CBD8-E0FB-B7AB-0537575DFA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2089" y="703815"/>
            <a:ext cx="9527822" cy="5359400"/>
          </a:xfrm>
          <a:prstGeom prst="rect">
            <a:avLst/>
          </a:prstGeom>
        </p:spPr>
      </p:pic>
    </p:spTree>
    <p:extLst>
      <p:ext uri="{BB962C8B-B14F-4D97-AF65-F5344CB8AC3E}">
        <p14:creationId xmlns:p14="http://schemas.microsoft.com/office/powerpoint/2010/main" val="9948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D58C3-C52C-A63F-FF6B-B07C08D7C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35630-2446-CE10-10FF-69F6EC8A3686}"/>
              </a:ext>
            </a:extLst>
          </p:cNvPr>
          <p:cNvSpPr>
            <a:spLocks noGrp="1"/>
          </p:cNvSpPr>
          <p:nvPr>
            <p:ph type="title"/>
          </p:nvPr>
        </p:nvSpPr>
        <p:spPr>
          <a:xfrm>
            <a:off x="1365885" y="95885"/>
            <a:ext cx="9460230" cy="1011555"/>
          </a:xfrm>
        </p:spPr>
        <p:txBody>
          <a:bodyPr>
            <a:normAutofit/>
          </a:bodyPr>
          <a:lstStyle/>
          <a:p>
            <a:pPr>
              <a:lnSpc>
                <a:spcPct val="150000"/>
              </a:lnSpc>
            </a:pPr>
            <a:r>
              <a:rPr lang="en-US" sz="3600" dirty="0"/>
              <a:t>Art by Pia Yona Massie</a:t>
            </a:r>
          </a:p>
        </p:txBody>
      </p:sp>
      <p:pic>
        <p:nvPicPr>
          <p:cNvPr id="4" name="Picture 3">
            <a:extLst>
              <a:ext uri="{FF2B5EF4-FFF2-40B4-BE49-F238E27FC236}">
                <a16:creationId xmlns:a16="http://schemas.microsoft.com/office/drawing/2014/main" id="{AC9CD6B9-661B-0AAE-22DA-9EAA31899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71" y="1185651"/>
            <a:ext cx="11247858" cy="4877521"/>
          </a:xfrm>
          <a:prstGeom prst="rect">
            <a:avLst/>
          </a:prstGeom>
        </p:spPr>
      </p:pic>
      <p:sp>
        <p:nvSpPr>
          <p:cNvPr id="5" name="Title 1">
            <a:extLst>
              <a:ext uri="{FF2B5EF4-FFF2-40B4-BE49-F238E27FC236}">
                <a16:creationId xmlns:a16="http://schemas.microsoft.com/office/drawing/2014/main" id="{34196111-57BF-26F9-E6A5-425AEF312FBE}"/>
              </a:ext>
            </a:extLst>
          </p:cNvPr>
          <p:cNvSpPr txBox="1">
            <a:spLocks/>
          </p:cNvSpPr>
          <p:nvPr/>
        </p:nvSpPr>
        <p:spPr>
          <a:xfrm>
            <a:off x="1365885" y="5750560"/>
            <a:ext cx="9460230" cy="10115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i="1" dirty="0"/>
              <a:t>Portraits triptych  </a:t>
            </a:r>
            <a:r>
              <a:rPr lang="en-US" sz="2800" dirty="0"/>
              <a:t>(based on Jack Smith’s legal papers)</a:t>
            </a:r>
            <a:endParaRPr lang="en-US" sz="2800" i="1" dirty="0"/>
          </a:p>
        </p:txBody>
      </p:sp>
    </p:spTree>
    <p:extLst>
      <p:ext uri="{BB962C8B-B14F-4D97-AF65-F5344CB8AC3E}">
        <p14:creationId xmlns:p14="http://schemas.microsoft.com/office/powerpoint/2010/main" val="3955649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7C5D3-AF2C-11C7-A19F-D0FADA617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7AC78-78E3-3613-4397-4980D9E32EF6}"/>
              </a:ext>
            </a:extLst>
          </p:cNvPr>
          <p:cNvSpPr>
            <a:spLocks noGrp="1"/>
          </p:cNvSpPr>
          <p:nvPr>
            <p:ph type="title"/>
          </p:nvPr>
        </p:nvSpPr>
        <p:spPr>
          <a:xfrm>
            <a:off x="1365885" y="95886"/>
            <a:ext cx="9460230" cy="855136"/>
          </a:xfrm>
        </p:spPr>
        <p:txBody>
          <a:bodyPr>
            <a:normAutofit/>
          </a:bodyPr>
          <a:lstStyle/>
          <a:p>
            <a:pPr>
              <a:lnSpc>
                <a:spcPct val="150000"/>
              </a:lnSpc>
            </a:pPr>
            <a:r>
              <a:rPr lang="en-US" sz="3600" dirty="0"/>
              <a:t>Installation by </a:t>
            </a:r>
            <a:r>
              <a:rPr lang="en-US" sz="3600"/>
              <a:t>Pia Yona Massie</a:t>
            </a:r>
            <a:endParaRPr lang="en-US" sz="3600" dirty="0"/>
          </a:p>
        </p:txBody>
      </p:sp>
      <p:sp>
        <p:nvSpPr>
          <p:cNvPr id="5" name="Title 1">
            <a:extLst>
              <a:ext uri="{FF2B5EF4-FFF2-40B4-BE49-F238E27FC236}">
                <a16:creationId xmlns:a16="http://schemas.microsoft.com/office/drawing/2014/main" id="{B1D70627-FF4F-7D53-85A5-CE2DF754EE10}"/>
              </a:ext>
            </a:extLst>
          </p:cNvPr>
          <p:cNvSpPr txBox="1">
            <a:spLocks/>
          </p:cNvSpPr>
          <p:nvPr/>
        </p:nvSpPr>
        <p:spPr>
          <a:xfrm>
            <a:off x="1365885" y="5750560"/>
            <a:ext cx="9460230" cy="10115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400" i="1" dirty="0" err="1"/>
              <a:t>Tabanata</a:t>
            </a:r>
            <a:r>
              <a:rPr lang="en-US" sz="2400" i="1" dirty="0"/>
              <a:t> “Wishing” Tree</a:t>
            </a:r>
            <a:br>
              <a:rPr lang="en-US" sz="2400" i="1" dirty="0"/>
            </a:br>
            <a:r>
              <a:rPr lang="en-US" sz="2400" dirty="0"/>
              <a:t>Annual ritual &amp; celebration, Vancouver BC, 2024 &amp; 2025</a:t>
            </a:r>
          </a:p>
        </p:txBody>
      </p:sp>
      <p:pic>
        <p:nvPicPr>
          <p:cNvPr id="6" name="Picture 5">
            <a:extLst>
              <a:ext uri="{FF2B5EF4-FFF2-40B4-BE49-F238E27FC236}">
                <a16:creationId xmlns:a16="http://schemas.microsoft.com/office/drawing/2014/main" id="{5BCA014B-5EEB-8E68-9C3A-18AB06038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69" y="1052413"/>
            <a:ext cx="6442552" cy="4698147"/>
          </a:xfrm>
          <a:prstGeom prst="rect">
            <a:avLst/>
          </a:prstGeom>
        </p:spPr>
      </p:pic>
      <p:pic>
        <p:nvPicPr>
          <p:cNvPr id="8" name="Picture 7">
            <a:extLst>
              <a:ext uri="{FF2B5EF4-FFF2-40B4-BE49-F238E27FC236}">
                <a16:creationId xmlns:a16="http://schemas.microsoft.com/office/drawing/2014/main" id="{1B6FFD78-652E-E691-AEEF-8D467B3A7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437" y="1052413"/>
            <a:ext cx="3754167" cy="4698147"/>
          </a:xfrm>
          <a:prstGeom prst="rect">
            <a:avLst/>
          </a:prstGeom>
        </p:spPr>
      </p:pic>
    </p:spTree>
    <p:extLst>
      <p:ext uri="{BB962C8B-B14F-4D97-AF65-F5344CB8AC3E}">
        <p14:creationId xmlns:p14="http://schemas.microsoft.com/office/powerpoint/2010/main" val="3149105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E5115-FF88-629B-4F70-B181BE9C8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AE863-72C7-F278-5AC5-6DF11607D98E}"/>
              </a:ext>
            </a:extLst>
          </p:cNvPr>
          <p:cNvSpPr>
            <a:spLocks noGrp="1"/>
          </p:cNvSpPr>
          <p:nvPr>
            <p:ph type="title"/>
          </p:nvPr>
        </p:nvSpPr>
        <p:spPr>
          <a:xfrm>
            <a:off x="699163" y="404931"/>
            <a:ext cx="4048125" cy="4425950"/>
          </a:xfrm>
        </p:spPr>
        <p:txBody>
          <a:bodyPr>
            <a:normAutofit/>
          </a:bodyPr>
          <a:lstStyle/>
          <a:p>
            <a:pPr>
              <a:lnSpc>
                <a:spcPct val="100000"/>
              </a:lnSpc>
            </a:pPr>
            <a:r>
              <a:rPr lang="en-US" sz="3200" dirty="0"/>
              <a:t>Jeanne Heifetz</a:t>
            </a:r>
            <a:br>
              <a:rPr lang="en-US" sz="3200" dirty="0"/>
            </a:br>
            <a:br>
              <a:rPr lang="en-US" dirty="0"/>
            </a:br>
            <a:r>
              <a:rPr lang="en-US" sz="2800" i="1" dirty="0" err="1"/>
              <a:t>Mottainai</a:t>
            </a:r>
            <a:r>
              <a:rPr lang="en-US" sz="2800" i="1" dirty="0"/>
              <a:t> 89</a:t>
            </a:r>
            <a:br>
              <a:rPr lang="en-US" sz="2800" i="1" dirty="0"/>
            </a:br>
            <a:br>
              <a:rPr lang="en-US" sz="2800" i="1" dirty="0"/>
            </a:br>
            <a:r>
              <a:rPr lang="en-US" sz="2200" dirty="0"/>
              <a:t>indigo and ink on paper</a:t>
            </a:r>
            <a:br>
              <a:rPr lang="en-US" sz="2200" dirty="0"/>
            </a:br>
            <a:endParaRPr lang="en-US" sz="3600" dirty="0"/>
          </a:p>
        </p:txBody>
      </p:sp>
      <p:pic>
        <p:nvPicPr>
          <p:cNvPr id="4" name="Picture 3">
            <a:extLst>
              <a:ext uri="{FF2B5EF4-FFF2-40B4-BE49-F238E27FC236}">
                <a16:creationId xmlns:a16="http://schemas.microsoft.com/office/drawing/2014/main" id="{E65D0944-B16E-6953-8AF4-9AACE3351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522" y="86360"/>
            <a:ext cx="4914919" cy="6685280"/>
          </a:xfrm>
          <a:prstGeom prst="rect">
            <a:avLst/>
          </a:prstGeom>
        </p:spPr>
      </p:pic>
    </p:spTree>
    <p:extLst>
      <p:ext uri="{BB962C8B-B14F-4D97-AF65-F5344CB8AC3E}">
        <p14:creationId xmlns:p14="http://schemas.microsoft.com/office/powerpoint/2010/main" val="3827271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82163-BD36-A5E2-CCE1-DD432CDF1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93781A-1F79-EFAE-012A-9389438B28FD}"/>
              </a:ext>
            </a:extLst>
          </p:cNvPr>
          <p:cNvSpPr>
            <a:spLocks noGrp="1"/>
          </p:cNvSpPr>
          <p:nvPr>
            <p:ph type="title"/>
          </p:nvPr>
        </p:nvSpPr>
        <p:spPr>
          <a:xfrm>
            <a:off x="699163" y="404931"/>
            <a:ext cx="4048125" cy="4425950"/>
          </a:xfrm>
        </p:spPr>
        <p:txBody>
          <a:bodyPr>
            <a:normAutofit/>
          </a:bodyPr>
          <a:lstStyle/>
          <a:p>
            <a:pPr>
              <a:lnSpc>
                <a:spcPct val="100000"/>
              </a:lnSpc>
            </a:pPr>
            <a:r>
              <a:rPr lang="en-US" sz="3200" dirty="0"/>
              <a:t>Jeanne Heifetz</a:t>
            </a:r>
            <a:br>
              <a:rPr lang="en-US" sz="3200" dirty="0"/>
            </a:br>
            <a:br>
              <a:rPr lang="en-US" dirty="0"/>
            </a:br>
            <a:r>
              <a:rPr lang="en-US" sz="2800" i="1" dirty="0"/>
              <a:t>Eventide 6</a:t>
            </a:r>
            <a:br>
              <a:rPr lang="en-US" sz="2800" i="1" dirty="0"/>
            </a:br>
            <a:br>
              <a:rPr lang="en-US" sz="2800" i="1" dirty="0"/>
            </a:br>
            <a:r>
              <a:rPr lang="en-US" sz="2200" dirty="0"/>
              <a:t>natural indigo </a:t>
            </a:r>
            <a:br>
              <a:rPr lang="en-US" sz="2200" dirty="0"/>
            </a:br>
            <a:r>
              <a:rPr lang="en-US" sz="2200" dirty="0"/>
              <a:t>on watercolor paper</a:t>
            </a:r>
            <a:br>
              <a:rPr lang="en-US" sz="2200" dirty="0"/>
            </a:br>
            <a:endParaRPr lang="en-US" sz="3600" dirty="0"/>
          </a:p>
        </p:txBody>
      </p:sp>
      <p:pic>
        <p:nvPicPr>
          <p:cNvPr id="5" name="Picture 4">
            <a:extLst>
              <a:ext uri="{FF2B5EF4-FFF2-40B4-BE49-F238E27FC236}">
                <a16:creationId xmlns:a16="http://schemas.microsoft.com/office/drawing/2014/main" id="{ED37751A-D14A-7B9F-A874-57F6EDA32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295" y="91440"/>
            <a:ext cx="4641681" cy="6675120"/>
          </a:xfrm>
          <a:prstGeom prst="rect">
            <a:avLst/>
          </a:prstGeom>
        </p:spPr>
      </p:pic>
    </p:spTree>
    <p:extLst>
      <p:ext uri="{BB962C8B-B14F-4D97-AF65-F5344CB8AC3E}">
        <p14:creationId xmlns:p14="http://schemas.microsoft.com/office/powerpoint/2010/main" val="1066963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7E3F-70FE-8CF9-35AF-DDE6775E6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6C3C0-A58C-921A-DB2D-036CF122A1D5}"/>
              </a:ext>
            </a:extLst>
          </p:cNvPr>
          <p:cNvSpPr>
            <a:spLocks noGrp="1"/>
          </p:cNvSpPr>
          <p:nvPr>
            <p:ph type="title"/>
          </p:nvPr>
        </p:nvSpPr>
        <p:spPr>
          <a:xfrm>
            <a:off x="201323" y="394771"/>
            <a:ext cx="3212437" cy="4425950"/>
          </a:xfrm>
        </p:spPr>
        <p:txBody>
          <a:bodyPr>
            <a:normAutofit/>
          </a:bodyPr>
          <a:lstStyle/>
          <a:p>
            <a:pPr>
              <a:lnSpc>
                <a:spcPct val="100000"/>
              </a:lnSpc>
            </a:pPr>
            <a:r>
              <a:rPr lang="en-US" sz="3200" dirty="0"/>
              <a:t>Jeanne Heifetz</a:t>
            </a:r>
            <a:br>
              <a:rPr lang="en-US" sz="3200" dirty="0"/>
            </a:br>
            <a:br>
              <a:rPr lang="en-US" dirty="0"/>
            </a:br>
            <a:r>
              <a:rPr lang="en-US" sz="2400" i="1" dirty="0"/>
              <a:t>A Field of Absence 43</a:t>
            </a:r>
            <a:br>
              <a:rPr lang="en-US" sz="2400" i="1" dirty="0"/>
            </a:br>
            <a:br>
              <a:rPr lang="en-US" sz="2800" i="1" dirty="0"/>
            </a:br>
            <a:r>
              <a:rPr lang="en-US" sz="2200" dirty="0"/>
              <a:t>colored pencil on canvas</a:t>
            </a:r>
            <a:br>
              <a:rPr lang="en-US" sz="2200" dirty="0"/>
            </a:br>
            <a:endParaRPr lang="en-US" sz="3600" dirty="0"/>
          </a:p>
        </p:txBody>
      </p:sp>
      <p:pic>
        <p:nvPicPr>
          <p:cNvPr id="5" name="Picture 4">
            <a:extLst>
              <a:ext uri="{FF2B5EF4-FFF2-40B4-BE49-F238E27FC236}">
                <a16:creationId xmlns:a16="http://schemas.microsoft.com/office/drawing/2014/main" id="{352972EA-4B55-3B07-BEDB-9051048AE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200" y="89541"/>
            <a:ext cx="8321040" cy="6666708"/>
          </a:xfrm>
          <a:prstGeom prst="rect">
            <a:avLst/>
          </a:prstGeom>
        </p:spPr>
      </p:pic>
    </p:spTree>
    <p:extLst>
      <p:ext uri="{BB962C8B-B14F-4D97-AF65-F5344CB8AC3E}">
        <p14:creationId xmlns:p14="http://schemas.microsoft.com/office/powerpoint/2010/main" val="119300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41FE9-3112-91CB-1326-055EDFDFD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53CAF-021E-2204-19B1-92205997F049}"/>
              </a:ext>
            </a:extLst>
          </p:cNvPr>
          <p:cNvSpPr>
            <a:spLocks noGrp="1"/>
          </p:cNvSpPr>
          <p:nvPr>
            <p:ph type="title"/>
          </p:nvPr>
        </p:nvSpPr>
        <p:spPr>
          <a:xfrm>
            <a:off x="596412" y="332887"/>
            <a:ext cx="3746988" cy="6085498"/>
          </a:xfrm>
        </p:spPr>
        <p:txBody>
          <a:bodyPr>
            <a:normAutofit/>
          </a:bodyPr>
          <a:lstStyle/>
          <a:p>
            <a:pPr>
              <a:lnSpc>
                <a:spcPct val="125000"/>
              </a:lnSpc>
            </a:pPr>
            <a:r>
              <a:rPr lang="en-US" sz="2800" dirty="0"/>
              <a:t>Scientific Art by</a:t>
            </a:r>
            <a:br>
              <a:rPr lang="en-US" sz="2800" dirty="0"/>
            </a:br>
            <a:r>
              <a:rPr lang="en-US" sz="2800" dirty="0"/>
              <a:t>Denton Ebel</a:t>
            </a:r>
            <a:br>
              <a:rPr lang="en-US" sz="2800" dirty="0"/>
            </a:br>
            <a:br>
              <a:rPr lang="en-US" sz="2800" dirty="0"/>
            </a:br>
            <a:br>
              <a:rPr lang="en-US" sz="2800" dirty="0"/>
            </a:br>
            <a:r>
              <a:rPr lang="en-US" sz="2000" dirty="0"/>
              <a:t>Computer colored </a:t>
            </a:r>
            <a:br>
              <a:rPr lang="en-US" sz="2000" dirty="0"/>
            </a:br>
            <a:r>
              <a:rPr lang="en-US" sz="2000" dirty="0"/>
              <a:t>electron microscope maps </a:t>
            </a:r>
            <a:br>
              <a:rPr lang="en-US" sz="2000" dirty="0"/>
            </a:br>
            <a:r>
              <a:rPr lang="en-US" sz="2000" dirty="0"/>
              <a:t>of meteorite elements</a:t>
            </a:r>
            <a:br>
              <a:rPr lang="en-US" sz="2000" dirty="0"/>
            </a:br>
            <a:br>
              <a:rPr lang="en-US" sz="2000" dirty="0"/>
            </a:br>
            <a:r>
              <a:rPr lang="en-US" sz="2000" dirty="0"/>
              <a:t>From AMNH exhibit</a:t>
            </a:r>
            <a:br>
              <a:rPr lang="en-US" sz="2000" dirty="0"/>
            </a:br>
            <a:r>
              <a:rPr lang="en-US" sz="2000" i="1" dirty="0"/>
              <a:t>Picturing Science</a:t>
            </a:r>
            <a:endParaRPr lang="en-US" sz="2800" dirty="0"/>
          </a:p>
        </p:txBody>
      </p:sp>
      <p:pic>
        <p:nvPicPr>
          <p:cNvPr id="5" name="Picture 4">
            <a:extLst>
              <a:ext uri="{FF2B5EF4-FFF2-40B4-BE49-F238E27FC236}">
                <a16:creationId xmlns:a16="http://schemas.microsoft.com/office/drawing/2014/main" id="{A1E328C4-A4A0-D797-9DF8-F390584EE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927" y="268146"/>
            <a:ext cx="6312411" cy="6321708"/>
          </a:xfrm>
          <a:prstGeom prst="rect">
            <a:avLst/>
          </a:prstGeom>
        </p:spPr>
      </p:pic>
    </p:spTree>
    <p:extLst>
      <p:ext uri="{BB962C8B-B14F-4D97-AF65-F5344CB8AC3E}">
        <p14:creationId xmlns:p14="http://schemas.microsoft.com/office/powerpoint/2010/main" val="151267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F899-7C52-DA64-7A8D-003A6923B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EB0C1-7269-502B-952C-00B457065CF7}"/>
              </a:ext>
            </a:extLst>
          </p:cNvPr>
          <p:cNvSpPr>
            <a:spLocks noGrp="1"/>
          </p:cNvSpPr>
          <p:nvPr>
            <p:ph type="title"/>
          </p:nvPr>
        </p:nvSpPr>
        <p:spPr>
          <a:xfrm>
            <a:off x="71120" y="258445"/>
            <a:ext cx="3556000" cy="4425950"/>
          </a:xfrm>
        </p:spPr>
        <p:txBody>
          <a:bodyPr>
            <a:normAutofit/>
          </a:bodyPr>
          <a:lstStyle/>
          <a:p>
            <a:pPr>
              <a:lnSpc>
                <a:spcPct val="100000"/>
              </a:lnSpc>
            </a:pPr>
            <a:r>
              <a:rPr lang="en-US" sz="2600" dirty="0"/>
              <a:t>Jennifer Amadeo-Holl</a:t>
            </a:r>
            <a:br>
              <a:rPr lang="en-US" sz="2600" dirty="0"/>
            </a:br>
            <a:br>
              <a:rPr lang="en-US" sz="2600" dirty="0"/>
            </a:br>
            <a:br>
              <a:rPr lang="en-US" sz="2600" dirty="0"/>
            </a:br>
            <a:r>
              <a:rPr lang="en-US" sz="2200" i="1" dirty="0"/>
              <a:t>Why Was 6 Afraid of 7</a:t>
            </a:r>
            <a:br>
              <a:rPr lang="en-US" sz="2200" i="1" dirty="0"/>
            </a:br>
            <a:br>
              <a:rPr lang="en-US" sz="2200" i="1" dirty="0"/>
            </a:br>
            <a:br>
              <a:rPr lang="en-US" sz="2200" i="1" dirty="0"/>
            </a:br>
            <a:r>
              <a:rPr lang="en-US" sz="2200" dirty="0"/>
              <a:t>oil on linen</a:t>
            </a:r>
          </a:p>
        </p:txBody>
      </p:sp>
      <p:pic>
        <p:nvPicPr>
          <p:cNvPr id="4" name="Picture 3">
            <a:extLst>
              <a:ext uri="{FF2B5EF4-FFF2-40B4-BE49-F238E27FC236}">
                <a16:creationId xmlns:a16="http://schemas.microsoft.com/office/drawing/2014/main" id="{592FC4D1-1231-93E6-4E3D-CE96A0374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560" y="483238"/>
            <a:ext cx="8351520" cy="5937881"/>
          </a:xfrm>
          <a:prstGeom prst="rect">
            <a:avLst/>
          </a:prstGeom>
        </p:spPr>
      </p:pic>
    </p:spTree>
    <p:extLst>
      <p:ext uri="{BB962C8B-B14F-4D97-AF65-F5344CB8AC3E}">
        <p14:creationId xmlns:p14="http://schemas.microsoft.com/office/powerpoint/2010/main" val="1159673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uss_final">
            <a:hlinkClick r:id="" action="ppaction://media"/>
            <a:extLst>
              <a:ext uri="{FF2B5EF4-FFF2-40B4-BE49-F238E27FC236}">
                <a16:creationId xmlns:a16="http://schemas.microsoft.com/office/drawing/2014/main" id="{E5C23235-E75D-621A-50F6-6BFB8B52A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6758" y="1089497"/>
            <a:ext cx="9398483" cy="5286646"/>
          </a:xfrm>
          <a:prstGeom prst="rect">
            <a:avLst/>
          </a:prstGeom>
        </p:spPr>
      </p:pic>
      <p:sp>
        <p:nvSpPr>
          <p:cNvPr id="3" name="Title 2">
            <a:extLst>
              <a:ext uri="{FF2B5EF4-FFF2-40B4-BE49-F238E27FC236}">
                <a16:creationId xmlns:a16="http://schemas.microsoft.com/office/drawing/2014/main" id="{3D74A3DA-184C-ABC9-020D-D6EFA8BA7218}"/>
              </a:ext>
            </a:extLst>
          </p:cNvPr>
          <p:cNvSpPr>
            <a:spLocks noGrp="1"/>
          </p:cNvSpPr>
          <p:nvPr>
            <p:ph type="title"/>
          </p:nvPr>
        </p:nvSpPr>
        <p:spPr>
          <a:xfrm>
            <a:off x="838200" y="365125"/>
            <a:ext cx="10515600" cy="841105"/>
          </a:xfrm>
        </p:spPr>
        <p:txBody>
          <a:bodyPr>
            <a:normAutofit/>
          </a:bodyPr>
          <a:lstStyle/>
          <a:p>
            <a:r>
              <a:rPr lang="en-US" sz="3800" dirty="0"/>
              <a:t>Russ Gershon’s Either/Orchestra</a:t>
            </a:r>
          </a:p>
        </p:txBody>
      </p:sp>
      <p:sp>
        <p:nvSpPr>
          <p:cNvPr id="4" name="Title 2">
            <a:extLst>
              <a:ext uri="{FF2B5EF4-FFF2-40B4-BE49-F238E27FC236}">
                <a16:creationId xmlns:a16="http://schemas.microsoft.com/office/drawing/2014/main" id="{0BAFF0D4-7780-0CF3-824A-D44D377256A5}"/>
              </a:ext>
            </a:extLst>
          </p:cNvPr>
          <p:cNvSpPr txBox="1">
            <a:spLocks/>
          </p:cNvSpPr>
          <p:nvPr/>
        </p:nvSpPr>
        <p:spPr>
          <a:xfrm>
            <a:off x="838200" y="6376143"/>
            <a:ext cx="10515600" cy="420552"/>
          </a:xfrm>
          <a:prstGeom prst="rect">
            <a:avLst/>
          </a:prstGeom>
        </p:spPr>
        <p:txBody>
          <a:bodyPr vert="horz" lIns="91440" tIns="45720" rIns="91440" bIns="45720" rtlCol="0" anchor="ctr">
            <a:normAutofit fontScale="475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hlinkClick r:id="rId5"/>
              </a:rPr>
              <a:t>Mahmoud Ahmed and the Either/Orchestra: </a:t>
            </a:r>
            <a:r>
              <a:rPr lang="en-US" b="1" dirty="0" err="1">
                <a:hlinkClick r:id="rId5"/>
              </a:rPr>
              <a:t>Bemen</a:t>
            </a:r>
            <a:r>
              <a:rPr lang="en-US" b="1" dirty="0">
                <a:hlinkClick r:id="rId5"/>
              </a:rPr>
              <a:t> </a:t>
            </a:r>
            <a:r>
              <a:rPr lang="en-US" b="1" dirty="0" err="1">
                <a:hlinkClick r:id="rId5"/>
              </a:rPr>
              <a:t>Sebab</a:t>
            </a:r>
            <a:r>
              <a:rPr lang="en-US" b="1" dirty="0">
                <a:hlinkClick r:id="rId5"/>
              </a:rPr>
              <a:t> </a:t>
            </a:r>
            <a:r>
              <a:rPr lang="en-US" b="1" dirty="0" err="1">
                <a:hlinkClick r:id="rId5"/>
              </a:rPr>
              <a:t>Letlash</a:t>
            </a:r>
            <a:endParaRPr lang="en-US" b="1" dirty="0"/>
          </a:p>
        </p:txBody>
      </p:sp>
    </p:spTree>
    <p:extLst>
      <p:ext uri="{BB962C8B-B14F-4D97-AF65-F5344CB8AC3E}">
        <p14:creationId xmlns:p14="http://schemas.microsoft.com/office/powerpoint/2010/main" val="11777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A6E76-E2A9-C904-A5C3-41BEF8645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DD646-3F4C-B5AD-37C8-B46CF75F6CA2}"/>
              </a:ext>
            </a:extLst>
          </p:cNvPr>
          <p:cNvSpPr>
            <a:spLocks noGrp="1"/>
          </p:cNvSpPr>
          <p:nvPr>
            <p:ph type="title"/>
          </p:nvPr>
        </p:nvSpPr>
        <p:spPr>
          <a:xfrm>
            <a:off x="323850" y="288924"/>
            <a:ext cx="4048125" cy="5156835"/>
          </a:xfrm>
        </p:spPr>
        <p:txBody>
          <a:bodyPr>
            <a:normAutofit/>
          </a:bodyPr>
          <a:lstStyle/>
          <a:p>
            <a:pPr>
              <a:lnSpc>
                <a:spcPct val="125000"/>
              </a:lnSpc>
            </a:pPr>
            <a:r>
              <a:rPr lang="en-US" sz="3600" dirty="0"/>
              <a:t>Painting by</a:t>
            </a:r>
            <a:br>
              <a:rPr lang="en-US" sz="3600" dirty="0"/>
            </a:br>
            <a:r>
              <a:rPr lang="en-US" sz="3600" dirty="0"/>
              <a:t>Siri </a:t>
            </a:r>
            <a:r>
              <a:rPr lang="en-US" sz="3600" dirty="0" err="1"/>
              <a:t>Smedvig</a:t>
            </a:r>
            <a:br>
              <a:rPr lang="en-US" sz="3600" dirty="0"/>
            </a:br>
            <a:br>
              <a:rPr lang="en-US" sz="3600" dirty="0"/>
            </a:br>
            <a:r>
              <a:rPr lang="en-US" sz="2800" i="1" dirty="0"/>
              <a:t>Music of Peer Gynt</a:t>
            </a:r>
            <a:br>
              <a:rPr lang="en-US" sz="2800" i="1" dirty="0"/>
            </a:br>
            <a:br>
              <a:rPr lang="en-US" sz="2800" i="1" dirty="0"/>
            </a:br>
            <a:r>
              <a:rPr lang="en-US" sz="2400" dirty="0"/>
              <a:t>acrylic on canvas</a:t>
            </a:r>
            <a:endParaRPr lang="en-US" sz="2800" dirty="0"/>
          </a:p>
        </p:txBody>
      </p:sp>
      <p:pic>
        <p:nvPicPr>
          <p:cNvPr id="4" name="Picture 3">
            <a:extLst>
              <a:ext uri="{FF2B5EF4-FFF2-40B4-BE49-F238E27FC236}">
                <a16:creationId xmlns:a16="http://schemas.microsoft.com/office/drawing/2014/main" id="{DEBBF5B6-F384-6285-75B6-E971B451C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505" y="288925"/>
            <a:ext cx="6238184" cy="6278880"/>
          </a:xfrm>
          <a:prstGeom prst="rect">
            <a:avLst/>
          </a:prstGeom>
        </p:spPr>
      </p:pic>
    </p:spTree>
    <p:extLst>
      <p:ext uri="{BB962C8B-B14F-4D97-AF65-F5344CB8AC3E}">
        <p14:creationId xmlns:p14="http://schemas.microsoft.com/office/powerpoint/2010/main" val="2934059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6C73-E8F9-354F-F21E-6CB6ED644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4813E-65A2-2235-18A5-0A428D3A7558}"/>
              </a:ext>
            </a:extLst>
          </p:cNvPr>
          <p:cNvSpPr>
            <a:spLocks noGrp="1"/>
          </p:cNvSpPr>
          <p:nvPr>
            <p:ph type="title"/>
          </p:nvPr>
        </p:nvSpPr>
        <p:spPr>
          <a:xfrm>
            <a:off x="323850" y="288924"/>
            <a:ext cx="4048125" cy="5156835"/>
          </a:xfrm>
        </p:spPr>
        <p:txBody>
          <a:bodyPr>
            <a:normAutofit/>
          </a:bodyPr>
          <a:lstStyle/>
          <a:p>
            <a:pPr>
              <a:lnSpc>
                <a:spcPct val="125000"/>
              </a:lnSpc>
            </a:pPr>
            <a:r>
              <a:rPr lang="en-US" sz="3600" dirty="0"/>
              <a:t>Painting by</a:t>
            </a:r>
            <a:br>
              <a:rPr lang="en-US" sz="3600" dirty="0"/>
            </a:br>
            <a:r>
              <a:rPr lang="en-US" sz="3600" dirty="0"/>
              <a:t>Siri </a:t>
            </a:r>
            <a:r>
              <a:rPr lang="en-US" sz="3600" dirty="0" err="1"/>
              <a:t>Smedvig</a:t>
            </a:r>
            <a:br>
              <a:rPr lang="en-US" sz="3600" dirty="0"/>
            </a:br>
            <a:br>
              <a:rPr lang="en-US" sz="3600" dirty="0"/>
            </a:br>
            <a:r>
              <a:rPr lang="en-US" sz="2800" i="1" dirty="0"/>
              <a:t>Vessel for my Djinn</a:t>
            </a:r>
            <a:br>
              <a:rPr lang="en-US" sz="2800" i="1" dirty="0"/>
            </a:br>
            <a:br>
              <a:rPr lang="en-US" sz="2800" i="1" dirty="0"/>
            </a:br>
            <a:r>
              <a:rPr lang="en-US" sz="2400" dirty="0"/>
              <a:t>acrylic on wood</a:t>
            </a:r>
            <a:endParaRPr lang="en-US" sz="2800" dirty="0"/>
          </a:p>
        </p:txBody>
      </p:sp>
      <p:pic>
        <p:nvPicPr>
          <p:cNvPr id="5" name="Picture 4">
            <a:extLst>
              <a:ext uri="{FF2B5EF4-FFF2-40B4-BE49-F238E27FC236}">
                <a16:creationId xmlns:a16="http://schemas.microsoft.com/office/drawing/2014/main" id="{2F9FF7F9-6F2F-68EE-40C9-05999F13E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920" y="254000"/>
            <a:ext cx="4985926" cy="6350000"/>
          </a:xfrm>
          <a:prstGeom prst="rect">
            <a:avLst/>
          </a:prstGeom>
        </p:spPr>
      </p:pic>
    </p:spTree>
    <p:extLst>
      <p:ext uri="{BB962C8B-B14F-4D97-AF65-F5344CB8AC3E}">
        <p14:creationId xmlns:p14="http://schemas.microsoft.com/office/powerpoint/2010/main" val="1657531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8DAE-7BED-64DB-E956-01CCB38EC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8D088-D4ED-38F4-118A-3F8CB0734463}"/>
              </a:ext>
            </a:extLst>
          </p:cNvPr>
          <p:cNvSpPr>
            <a:spLocks noGrp="1"/>
          </p:cNvSpPr>
          <p:nvPr>
            <p:ph type="title"/>
          </p:nvPr>
        </p:nvSpPr>
        <p:spPr>
          <a:xfrm>
            <a:off x="323850" y="288924"/>
            <a:ext cx="4048125" cy="5156835"/>
          </a:xfrm>
        </p:spPr>
        <p:txBody>
          <a:bodyPr>
            <a:normAutofit/>
          </a:bodyPr>
          <a:lstStyle/>
          <a:p>
            <a:pPr>
              <a:lnSpc>
                <a:spcPct val="125000"/>
              </a:lnSpc>
            </a:pPr>
            <a:r>
              <a:rPr lang="en-US" sz="3600" dirty="0"/>
              <a:t>Painting by</a:t>
            </a:r>
            <a:br>
              <a:rPr lang="en-US" sz="3600" dirty="0"/>
            </a:br>
            <a:r>
              <a:rPr lang="en-US" sz="3600" dirty="0"/>
              <a:t>Siri </a:t>
            </a:r>
            <a:r>
              <a:rPr lang="en-US" sz="3600" dirty="0" err="1"/>
              <a:t>Smedvig</a:t>
            </a:r>
            <a:br>
              <a:rPr lang="en-US" sz="3600" dirty="0"/>
            </a:br>
            <a:br>
              <a:rPr lang="en-US" sz="3600" dirty="0"/>
            </a:br>
            <a:r>
              <a:rPr lang="en-US" sz="2800" i="1" dirty="0"/>
              <a:t>Alchemy Circus</a:t>
            </a:r>
            <a:br>
              <a:rPr lang="en-US" sz="2800" i="1" dirty="0"/>
            </a:br>
            <a:br>
              <a:rPr lang="en-US" sz="2800" i="1" dirty="0"/>
            </a:br>
            <a:r>
              <a:rPr lang="en-US" sz="2400" dirty="0"/>
              <a:t>acrylic on canvas</a:t>
            </a:r>
            <a:endParaRPr lang="en-US" sz="2800" dirty="0"/>
          </a:p>
        </p:txBody>
      </p:sp>
      <p:pic>
        <p:nvPicPr>
          <p:cNvPr id="5" name="Picture 4">
            <a:extLst>
              <a:ext uri="{FF2B5EF4-FFF2-40B4-BE49-F238E27FC236}">
                <a16:creationId xmlns:a16="http://schemas.microsoft.com/office/drawing/2014/main" id="{5F478AA4-F3DE-65FF-C2C0-A514DF41E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450" y="288924"/>
            <a:ext cx="4669790" cy="6288495"/>
          </a:xfrm>
          <a:prstGeom prst="rect">
            <a:avLst/>
          </a:prstGeom>
        </p:spPr>
      </p:pic>
    </p:spTree>
    <p:extLst>
      <p:ext uri="{BB962C8B-B14F-4D97-AF65-F5344CB8AC3E}">
        <p14:creationId xmlns:p14="http://schemas.microsoft.com/office/powerpoint/2010/main" val="3855880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B39F-4438-EDD2-F905-2EC058D2F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83527-B02E-3851-235A-99575E0F35A5}"/>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Sculpture by Susan Israel</a:t>
            </a:r>
            <a:endParaRPr lang="en-US" sz="2800" dirty="0"/>
          </a:p>
        </p:txBody>
      </p:sp>
      <p:sp>
        <p:nvSpPr>
          <p:cNvPr id="6" name="Title 1">
            <a:extLst>
              <a:ext uri="{FF2B5EF4-FFF2-40B4-BE49-F238E27FC236}">
                <a16:creationId xmlns:a16="http://schemas.microsoft.com/office/drawing/2014/main" id="{53094A9D-7CED-AA81-0A44-74450EDDB4EA}"/>
              </a:ext>
            </a:extLst>
          </p:cNvPr>
          <p:cNvSpPr txBox="1">
            <a:spLocks/>
          </p:cNvSpPr>
          <p:nvPr/>
        </p:nvSpPr>
        <p:spPr>
          <a:xfrm>
            <a:off x="857885" y="6146800"/>
            <a:ext cx="10476230" cy="71414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2400" dirty="0"/>
              <a:t>Future high tide levels, New Bedford Community Boating</a:t>
            </a:r>
          </a:p>
        </p:txBody>
      </p:sp>
      <p:pic>
        <p:nvPicPr>
          <p:cNvPr id="4" name="Picture 3">
            <a:extLst>
              <a:ext uri="{FF2B5EF4-FFF2-40B4-BE49-F238E27FC236}">
                <a16:creationId xmlns:a16="http://schemas.microsoft.com/office/drawing/2014/main" id="{FE90A269-9840-7C92-8AF0-544B36CAB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90" y="708660"/>
            <a:ext cx="8161020" cy="5440680"/>
          </a:xfrm>
          <a:prstGeom prst="rect">
            <a:avLst/>
          </a:prstGeom>
        </p:spPr>
      </p:pic>
    </p:spTree>
    <p:extLst>
      <p:ext uri="{BB962C8B-B14F-4D97-AF65-F5344CB8AC3E}">
        <p14:creationId xmlns:p14="http://schemas.microsoft.com/office/powerpoint/2010/main" val="3036800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E22C4-4BAA-F7B4-C3E2-6B80A185C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26E0EA-04C4-6373-4E07-7F95C0BD419F}"/>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Sculpture by Susan Israel</a:t>
            </a:r>
            <a:endParaRPr lang="en-US" sz="2800" dirty="0"/>
          </a:p>
        </p:txBody>
      </p:sp>
      <p:sp>
        <p:nvSpPr>
          <p:cNvPr id="6" name="Title 1">
            <a:extLst>
              <a:ext uri="{FF2B5EF4-FFF2-40B4-BE49-F238E27FC236}">
                <a16:creationId xmlns:a16="http://schemas.microsoft.com/office/drawing/2014/main" id="{0629AE32-83F6-D3E7-B9D2-6F8948D08939}"/>
              </a:ext>
            </a:extLst>
          </p:cNvPr>
          <p:cNvSpPr txBox="1">
            <a:spLocks/>
          </p:cNvSpPr>
          <p:nvPr/>
        </p:nvSpPr>
        <p:spPr>
          <a:xfrm>
            <a:off x="857885" y="6146800"/>
            <a:ext cx="10476230" cy="71414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2400" dirty="0"/>
              <a:t>Storm flood levels, Museum of Discovery &amp; Science, Ft. Lauderdale</a:t>
            </a:r>
          </a:p>
        </p:txBody>
      </p:sp>
      <p:pic>
        <p:nvPicPr>
          <p:cNvPr id="5" name="Picture 4">
            <a:extLst>
              <a:ext uri="{FF2B5EF4-FFF2-40B4-BE49-F238E27FC236}">
                <a16:creationId xmlns:a16="http://schemas.microsoft.com/office/drawing/2014/main" id="{92CB41C4-7619-5A9E-81BD-E879A5E52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465" y="807721"/>
            <a:ext cx="7969070" cy="5339079"/>
          </a:xfrm>
          <a:prstGeom prst="rect">
            <a:avLst/>
          </a:prstGeom>
        </p:spPr>
      </p:pic>
    </p:spTree>
    <p:extLst>
      <p:ext uri="{BB962C8B-B14F-4D97-AF65-F5344CB8AC3E}">
        <p14:creationId xmlns:p14="http://schemas.microsoft.com/office/powerpoint/2010/main" val="2493036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E5D2A-E0A0-502D-3D65-DE854BD59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EEAA4-B0F2-06B8-4A1E-53B197F2418D}"/>
              </a:ext>
            </a:extLst>
          </p:cNvPr>
          <p:cNvSpPr>
            <a:spLocks noGrp="1"/>
          </p:cNvSpPr>
          <p:nvPr>
            <p:ph type="title"/>
          </p:nvPr>
        </p:nvSpPr>
        <p:spPr>
          <a:xfrm>
            <a:off x="857885" y="68179"/>
            <a:ext cx="10476230" cy="544196"/>
          </a:xfrm>
        </p:spPr>
        <p:txBody>
          <a:bodyPr>
            <a:normAutofit fontScale="90000"/>
          </a:bodyPr>
          <a:lstStyle/>
          <a:p>
            <a:pPr>
              <a:lnSpc>
                <a:spcPct val="125000"/>
              </a:lnSpc>
            </a:pPr>
            <a:r>
              <a:rPr lang="en-US" sz="3600" dirty="0"/>
              <a:t>Sculpture by Susan Israel</a:t>
            </a:r>
            <a:endParaRPr lang="en-US" sz="2800" dirty="0"/>
          </a:p>
        </p:txBody>
      </p:sp>
      <p:sp>
        <p:nvSpPr>
          <p:cNvPr id="6" name="Title 1">
            <a:extLst>
              <a:ext uri="{FF2B5EF4-FFF2-40B4-BE49-F238E27FC236}">
                <a16:creationId xmlns:a16="http://schemas.microsoft.com/office/drawing/2014/main" id="{3955ECB4-BC6A-AA7A-BED5-85382FAD1CD8}"/>
              </a:ext>
            </a:extLst>
          </p:cNvPr>
          <p:cNvSpPr txBox="1">
            <a:spLocks/>
          </p:cNvSpPr>
          <p:nvPr/>
        </p:nvSpPr>
        <p:spPr>
          <a:xfrm>
            <a:off x="857885" y="6146800"/>
            <a:ext cx="10476230" cy="71414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2400" dirty="0"/>
              <a:t>Sculpture showing future tide levels, for public outreach</a:t>
            </a:r>
          </a:p>
        </p:txBody>
      </p:sp>
      <p:pic>
        <p:nvPicPr>
          <p:cNvPr id="4" name="Picture 3">
            <a:extLst>
              <a:ext uri="{FF2B5EF4-FFF2-40B4-BE49-F238E27FC236}">
                <a16:creationId xmlns:a16="http://schemas.microsoft.com/office/drawing/2014/main" id="{ED96F63F-3040-0762-24E5-1415373F7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802640"/>
            <a:ext cx="8153400" cy="5435600"/>
          </a:xfrm>
          <a:prstGeom prst="rect">
            <a:avLst/>
          </a:prstGeom>
        </p:spPr>
      </p:pic>
    </p:spTree>
    <p:extLst>
      <p:ext uri="{BB962C8B-B14F-4D97-AF65-F5344CB8AC3E}">
        <p14:creationId xmlns:p14="http://schemas.microsoft.com/office/powerpoint/2010/main" val="3810680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000B2-A0E0-9E21-BCB9-856F310CE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F17C4-91D9-ACEB-CFAA-234B631FC026}"/>
              </a:ext>
            </a:extLst>
          </p:cNvPr>
          <p:cNvSpPr>
            <a:spLocks noGrp="1"/>
          </p:cNvSpPr>
          <p:nvPr>
            <p:ph type="title"/>
          </p:nvPr>
        </p:nvSpPr>
        <p:spPr>
          <a:xfrm>
            <a:off x="857250" y="69850"/>
            <a:ext cx="10477500" cy="454025"/>
          </a:xfrm>
        </p:spPr>
        <p:txBody>
          <a:bodyPr>
            <a:noAutofit/>
          </a:bodyPr>
          <a:lstStyle/>
          <a:p>
            <a:pPr>
              <a:lnSpc>
                <a:spcPct val="150000"/>
              </a:lnSpc>
            </a:pPr>
            <a:r>
              <a:rPr lang="en-US" sz="2800" dirty="0"/>
              <a:t>Harry Ferguson &amp; Meg Ziegler Ferguson</a:t>
            </a:r>
            <a:endParaRPr lang="en-US" sz="2800" i="1" dirty="0"/>
          </a:p>
        </p:txBody>
      </p:sp>
      <p:pic>
        <p:nvPicPr>
          <p:cNvPr id="3" name="Harry+Meg_final">
            <a:hlinkClick r:id="" action="ppaction://media"/>
            <a:extLst>
              <a:ext uri="{FF2B5EF4-FFF2-40B4-BE49-F238E27FC236}">
                <a16:creationId xmlns:a16="http://schemas.microsoft.com/office/drawing/2014/main" id="{518C1F64-0DD1-D787-52F4-4A00293C3AAC}"/>
              </a:ext>
            </a:extLst>
          </p:cNvPr>
          <p:cNvPicPr>
            <a:picLocks noChangeAspect="1"/>
          </p:cNvPicPr>
          <p:nvPr>
            <a:videoFile r:link="rId2"/>
            <p:extLst>
              <p:ext uri="{DAA4B4D4-6D71-4841-9C94-3DE7FCFB9230}">
                <p14:media xmlns:p14="http://schemas.microsoft.com/office/powerpoint/2010/main" r:embed="rId1">
                  <p14:fade in="500"/>
                </p14:media>
              </p:ext>
            </p:extLst>
          </p:nvPr>
        </p:nvPicPr>
        <p:blipFill>
          <a:blip r:embed="rId4"/>
          <a:stretch>
            <a:fillRect/>
          </a:stretch>
        </p:blipFill>
        <p:spPr>
          <a:xfrm>
            <a:off x="1535202" y="663691"/>
            <a:ext cx="9121595" cy="5130897"/>
          </a:xfrm>
          <a:prstGeom prst="rect">
            <a:avLst/>
          </a:prstGeom>
        </p:spPr>
      </p:pic>
      <p:sp>
        <p:nvSpPr>
          <p:cNvPr id="7" name="TextBox 6">
            <a:extLst>
              <a:ext uri="{FF2B5EF4-FFF2-40B4-BE49-F238E27FC236}">
                <a16:creationId xmlns:a16="http://schemas.microsoft.com/office/drawing/2014/main" id="{F06F9E4B-DCB6-3AAA-7F03-D6FDDD4930D4}"/>
              </a:ext>
            </a:extLst>
          </p:cNvPr>
          <p:cNvSpPr txBox="1"/>
          <p:nvPr/>
        </p:nvSpPr>
        <p:spPr>
          <a:xfrm>
            <a:off x="1734688" y="5852744"/>
            <a:ext cx="8722624" cy="1015663"/>
          </a:xfrm>
          <a:prstGeom prst="rect">
            <a:avLst/>
          </a:prstGeom>
          <a:noFill/>
        </p:spPr>
        <p:txBody>
          <a:bodyPr wrap="square">
            <a:spAutoFit/>
          </a:bodyPr>
          <a:lstStyle/>
          <a:p>
            <a:pPr algn="ctr"/>
            <a:r>
              <a:rPr lang="en-US" sz="2000" dirty="0"/>
              <a:t>Hammered dulcimer &amp; electric piano</a:t>
            </a:r>
          </a:p>
          <a:p>
            <a:pPr algn="ctr"/>
            <a:r>
              <a:rPr lang="en-US" sz="2000" i="1" dirty="0">
                <a:hlinkClick r:id="rId5"/>
              </a:rPr>
              <a:t>MacArthur Road</a:t>
            </a:r>
            <a:br>
              <a:rPr lang="en-US" sz="2000" i="1" dirty="0"/>
            </a:br>
            <a:r>
              <a:rPr lang="en-US" sz="2000" dirty="0"/>
              <a:t>International Play Music on the Porch Day 2022</a:t>
            </a:r>
          </a:p>
        </p:txBody>
      </p:sp>
    </p:spTree>
    <p:extLst>
      <p:ext uri="{BB962C8B-B14F-4D97-AF65-F5344CB8AC3E}">
        <p14:creationId xmlns:p14="http://schemas.microsoft.com/office/powerpoint/2010/main" val="143169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B0B29-470D-F93F-285F-BE34379228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AE310-3DA0-DFAE-975D-4B8F02129F59}"/>
              </a:ext>
            </a:extLst>
          </p:cNvPr>
          <p:cNvSpPr>
            <a:spLocks noGrp="1"/>
          </p:cNvSpPr>
          <p:nvPr>
            <p:ph type="title"/>
          </p:nvPr>
        </p:nvSpPr>
        <p:spPr>
          <a:xfrm>
            <a:off x="323850" y="288924"/>
            <a:ext cx="4048125" cy="5156835"/>
          </a:xfrm>
        </p:spPr>
        <p:txBody>
          <a:bodyPr>
            <a:normAutofit/>
          </a:bodyPr>
          <a:lstStyle/>
          <a:p>
            <a:pPr>
              <a:lnSpc>
                <a:spcPct val="125000"/>
              </a:lnSpc>
            </a:pPr>
            <a:r>
              <a:rPr lang="en-US" sz="3600" dirty="0"/>
              <a:t>Painting by</a:t>
            </a:r>
            <a:br>
              <a:rPr lang="en-US" sz="3600" dirty="0"/>
            </a:br>
            <a:r>
              <a:rPr lang="en-US" sz="3600" dirty="0"/>
              <a:t>Stephanie Breslow</a:t>
            </a:r>
            <a:br>
              <a:rPr lang="en-US" sz="3600" dirty="0"/>
            </a:br>
            <a:br>
              <a:rPr lang="en-US" sz="3600" dirty="0"/>
            </a:br>
            <a:r>
              <a:rPr lang="en-US" sz="2800" i="1" dirty="0"/>
              <a:t>Golden Summer</a:t>
            </a:r>
            <a:br>
              <a:rPr lang="en-US" sz="2800" i="1" dirty="0"/>
            </a:br>
            <a:br>
              <a:rPr lang="en-US" sz="2800" i="1" dirty="0"/>
            </a:br>
            <a:r>
              <a:rPr lang="en-US" sz="2400" dirty="0"/>
              <a:t>oil on board</a:t>
            </a:r>
            <a:endParaRPr lang="en-US" sz="2800" dirty="0"/>
          </a:p>
        </p:txBody>
      </p:sp>
      <p:pic>
        <p:nvPicPr>
          <p:cNvPr id="5" name="Picture 4">
            <a:extLst>
              <a:ext uri="{FF2B5EF4-FFF2-40B4-BE49-F238E27FC236}">
                <a16:creationId xmlns:a16="http://schemas.microsoft.com/office/drawing/2014/main" id="{F8AE7414-886D-9EAA-94EF-993793533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750" y="291606"/>
            <a:ext cx="5149850" cy="6277470"/>
          </a:xfrm>
          <a:prstGeom prst="rect">
            <a:avLst/>
          </a:prstGeom>
        </p:spPr>
      </p:pic>
    </p:spTree>
    <p:extLst>
      <p:ext uri="{BB962C8B-B14F-4D97-AF65-F5344CB8AC3E}">
        <p14:creationId xmlns:p14="http://schemas.microsoft.com/office/powerpoint/2010/main" val="4286069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A5E96-154B-D905-2DED-627884D45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43385-2498-DA53-CBA1-037706F02DCA}"/>
              </a:ext>
            </a:extLst>
          </p:cNvPr>
          <p:cNvSpPr>
            <a:spLocks noGrp="1"/>
          </p:cNvSpPr>
          <p:nvPr>
            <p:ph type="title"/>
          </p:nvPr>
        </p:nvSpPr>
        <p:spPr>
          <a:xfrm>
            <a:off x="323850" y="288924"/>
            <a:ext cx="4048125" cy="5156835"/>
          </a:xfrm>
        </p:spPr>
        <p:txBody>
          <a:bodyPr>
            <a:normAutofit/>
          </a:bodyPr>
          <a:lstStyle/>
          <a:p>
            <a:pPr>
              <a:lnSpc>
                <a:spcPct val="125000"/>
              </a:lnSpc>
            </a:pPr>
            <a:r>
              <a:rPr lang="en-US" sz="3600" dirty="0"/>
              <a:t>Painting by</a:t>
            </a:r>
            <a:br>
              <a:rPr lang="en-US" sz="3600" dirty="0"/>
            </a:br>
            <a:r>
              <a:rPr lang="en-US" sz="3600" dirty="0"/>
              <a:t>Stephanie Breslow</a:t>
            </a:r>
            <a:br>
              <a:rPr lang="en-US" sz="3600" dirty="0"/>
            </a:br>
            <a:br>
              <a:rPr lang="en-US" sz="3600" dirty="0"/>
            </a:br>
            <a:r>
              <a:rPr lang="en-US" sz="2800" i="1" dirty="0"/>
              <a:t>Highland Sunset</a:t>
            </a:r>
            <a:br>
              <a:rPr lang="en-US" sz="2800" i="1" dirty="0"/>
            </a:br>
            <a:br>
              <a:rPr lang="en-US" sz="2800" i="1" dirty="0"/>
            </a:br>
            <a:r>
              <a:rPr lang="en-US" sz="2400" dirty="0"/>
              <a:t>oil on board</a:t>
            </a:r>
            <a:endParaRPr lang="en-US" sz="2800" dirty="0"/>
          </a:p>
        </p:txBody>
      </p:sp>
      <p:pic>
        <p:nvPicPr>
          <p:cNvPr id="4" name="Picture 3">
            <a:extLst>
              <a:ext uri="{FF2B5EF4-FFF2-40B4-BE49-F238E27FC236}">
                <a16:creationId xmlns:a16="http://schemas.microsoft.com/office/drawing/2014/main" id="{887029CE-D535-4097-13AD-5D4BFB564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115" y="257175"/>
            <a:ext cx="6390640" cy="6343650"/>
          </a:xfrm>
          <a:prstGeom prst="rect">
            <a:avLst/>
          </a:prstGeom>
        </p:spPr>
      </p:pic>
    </p:spTree>
    <p:extLst>
      <p:ext uri="{BB962C8B-B14F-4D97-AF65-F5344CB8AC3E}">
        <p14:creationId xmlns:p14="http://schemas.microsoft.com/office/powerpoint/2010/main" val="1583358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ECBB8-E2CF-930F-D57D-45DBF040E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7B6EA-E01E-983D-D4CF-7AECF450CCB1}"/>
              </a:ext>
            </a:extLst>
          </p:cNvPr>
          <p:cNvSpPr>
            <a:spLocks noGrp="1"/>
          </p:cNvSpPr>
          <p:nvPr>
            <p:ph type="title"/>
          </p:nvPr>
        </p:nvSpPr>
        <p:spPr>
          <a:xfrm>
            <a:off x="81280" y="319405"/>
            <a:ext cx="4683760" cy="4425950"/>
          </a:xfrm>
        </p:spPr>
        <p:txBody>
          <a:bodyPr>
            <a:normAutofit/>
          </a:bodyPr>
          <a:lstStyle/>
          <a:p>
            <a:pPr>
              <a:lnSpc>
                <a:spcPct val="100000"/>
              </a:lnSpc>
            </a:pPr>
            <a:r>
              <a:rPr lang="en-US" sz="2600" dirty="0"/>
              <a:t>Jennifer Amadeo-Holl</a:t>
            </a:r>
            <a:br>
              <a:rPr lang="en-US" sz="2600" dirty="0"/>
            </a:br>
            <a:br>
              <a:rPr lang="en-US" sz="2600" dirty="0"/>
            </a:br>
            <a:br>
              <a:rPr lang="en-US" sz="2600" dirty="0"/>
            </a:br>
            <a:br>
              <a:rPr lang="en-US" sz="2600" dirty="0"/>
            </a:br>
            <a:r>
              <a:rPr lang="en-US" sz="2000" i="1" dirty="0"/>
              <a:t>A Leg to Stand On | History + Hope</a:t>
            </a:r>
            <a:br>
              <a:rPr lang="en-US" sz="2000" i="1" dirty="0"/>
            </a:br>
            <a:br>
              <a:rPr lang="en-US" sz="2200" i="1" dirty="0"/>
            </a:br>
            <a:br>
              <a:rPr lang="en-US" sz="2200" i="1" dirty="0"/>
            </a:br>
            <a:r>
              <a:rPr lang="en-US" sz="2000" dirty="0"/>
              <a:t>oil on canvas</a:t>
            </a:r>
          </a:p>
        </p:txBody>
      </p:sp>
      <p:pic>
        <p:nvPicPr>
          <p:cNvPr id="5" name="Picture 4">
            <a:extLst>
              <a:ext uri="{FF2B5EF4-FFF2-40B4-BE49-F238E27FC236}">
                <a16:creationId xmlns:a16="http://schemas.microsoft.com/office/drawing/2014/main" id="{2ECF3388-62C5-76A0-F296-16306E1E2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872" y="155593"/>
            <a:ext cx="6134608" cy="6546814"/>
          </a:xfrm>
          <a:prstGeom prst="rect">
            <a:avLst/>
          </a:prstGeom>
        </p:spPr>
      </p:pic>
    </p:spTree>
    <p:extLst>
      <p:ext uri="{BB962C8B-B14F-4D97-AF65-F5344CB8AC3E}">
        <p14:creationId xmlns:p14="http://schemas.microsoft.com/office/powerpoint/2010/main" val="714449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97C81-9582-9588-DC74-6ECAC39B8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068F8-27F0-4543-FE50-DF7C132280D8}"/>
              </a:ext>
            </a:extLst>
          </p:cNvPr>
          <p:cNvSpPr>
            <a:spLocks noGrp="1"/>
          </p:cNvSpPr>
          <p:nvPr>
            <p:ph type="title"/>
          </p:nvPr>
        </p:nvSpPr>
        <p:spPr>
          <a:xfrm>
            <a:off x="323850" y="288924"/>
            <a:ext cx="4048125" cy="5156835"/>
          </a:xfrm>
        </p:spPr>
        <p:txBody>
          <a:bodyPr>
            <a:normAutofit/>
          </a:bodyPr>
          <a:lstStyle/>
          <a:p>
            <a:pPr>
              <a:lnSpc>
                <a:spcPct val="125000"/>
              </a:lnSpc>
            </a:pPr>
            <a:r>
              <a:rPr lang="en-US" sz="3600" dirty="0"/>
              <a:t>Painting by</a:t>
            </a:r>
            <a:br>
              <a:rPr lang="en-US" sz="3600" dirty="0"/>
            </a:br>
            <a:r>
              <a:rPr lang="en-US" sz="3600" dirty="0"/>
              <a:t>Stephanie Breslow</a:t>
            </a:r>
            <a:br>
              <a:rPr lang="en-US" sz="3600" dirty="0"/>
            </a:br>
            <a:br>
              <a:rPr lang="en-US" sz="3600" dirty="0"/>
            </a:br>
            <a:r>
              <a:rPr lang="en-US" sz="2800" i="1" dirty="0"/>
              <a:t>Moonglow</a:t>
            </a:r>
            <a:br>
              <a:rPr lang="en-US" sz="2800" i="1" dirty="0"/>
            </a:br>
            <a:br>
              <a:rPr lang="en-US" sz="2800" i="1" dirty="0"/>
            </a:br>
            <a:r>
              <a:rPr lang="en-US" sz="2400" dirty="0"/>
              <a:t>oil on board</a:t>
            </a:r>
            <a:endParaRPr lang="en-US" sz="2800" dirty="0"/>
          </a:p>
        </p:txBody>
      </p:sp>
      <p:pic>
        <p:nvPicPr>
          <p:cNvPr id="4" name="Picture 3">
            <a:extLst>
              <a:ext uri="{FF2B5EF4-FFF2-40B4-BE49-F238E27FC236}">
                <a16:creationId xmlns:a16="http://schemas.microsoft.com/office/drawing/2014/main" id="{BCD86C48-EF38-683C-683E-2039153F55C4}"/>
              </a:ext>
            </a:extLst>
          </p:cNvPr>
          <p:cNvPicPr>
            <a:picLocks noChangeAspect="1"/>
          </p:cNvPicPr>
          <p:nvPr/>
        </p:nvPicPr>
        <p:blipFill>
          <a:blip r:embed="rId2">
            <a:extLst>
              <a:ext uri="{28A0092B-C50C-407E-A947-70E740481C1C}">
                <a14:useLocalDpi xmlns:a14="http://schemas.microsoft.com/office/drawing/2010/main" val="0"/>
              </a:ext>
            </a:extLst>
          </a:blip>
          <a:srcRect t="786"/>
          <a:stretch>
            <a:fillRect/>
          </a:stretch>
        </p:blipFill>
        <p:spPr>
          <a:xfrm>
            <a:off x="5690246" y="263842"/>
            <a:ext cx="4259561" cy="6330316"/>
          </a:xfrm>
          <a:prstGeom prst="rect">
            <a:avLst/>
          </a:prstGeom>
        </p:spPr>
      </p:pic>
    </p:spTree>
    <p:extLst>
      <p:ext uri="{BB962C8B-B14F-4D97-AF65-F5344CB8AC3E}">
        <p14:creationId xmlns:p14="http://schemas.microsoft.com/office/powerpoint/2010/main" val="2626552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DE2DE-78DA-DA4D-92D6-15725CB6E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71C36-2ED7-F12D-5FA2-8C4D20AF589E}"/>
              </a:ext>
            </a:extLst>
          </p:cNvPr>
          <p:cNvSpPr>
            <a:spLocks noGrp="1"/>
          </p:cNvSpPr>
          <p:nvPr>
            <p:ph type="ctrTitle"/>
          </p:nvPr>
        </p:nvSpPr>
        <p:spPr>
          <a:xfrm>
            <a:off x="1524000" y="375135"/>
            <a:ext cx="9144000" cy="3012099"/>
          </a:xfrm>
        </p:spPr>
        <p:txBody>
          <a:bodyPr>
            <a:normAutofit fontScale="90000"/>
          </a:bodyPr>
          <a:lstStyle/>
          <a:p>
            <a:pPr>
              <a:lnSpc>
                <a:spcPct val="125000"/>
              </a:lnSpc>
            </a:pPr>
            <a:r>
              <a:rPr lang="en-US" sz="6700" dirty="0"/>
              <a:t>Glimpses</a:t>
            </a:r>
            <a:br>
              <a:rPr lang="en-US" sz="6700" dirty="0"/>
            </a:br>
            <a:r>
              <a:rPr lang="en-US" sz="6700" dirty="0"/>
              <a:t>(Classmate creations only)</a:t>
            </a:r>
            <a:br>
              <a:rPr lang="en-US" dirty="0"/>
            </a:br>
            <a:r>
              <a:rPr lang="en-US" sz="5400" dirty="0"/>
              <a:t>HR1981 45</a:t>
            </a:r>
            <a:r>
              <a:rPr lang="en-US" sz="5400" baseline="30000" dirty="0"/>
              <a:t>th</a:t>
            </a:r>
            <a:r>
              <a:rPr lang="en-US" sz="5400" dirty="0"/>
              <a:t> Reunion</a:t>
            </a:r>
            <a:endParaRPr lang="en-US" dirty="0"/>
          </a:p>
        </p:txBody>
      </p:sp>
      <p:sp>
        <p:nvSpPr>
          <p:cNvPr id="3" name="Subtitle 2">
            <a:extLst>
              <a:ext uri="{FF2B5EF4-FFF2-40B4-BE49-F238E27FC236}">
                <a16:creationId xmlns:a16="http://schemas.microsoft.com/office/drawing/2014/main" id="{1AA71661-805A-F79A-CF2B-CFC03D35F554}"/>
              </a:ext>
            </a:extLst>
          </p:cNvPr>
          <p:cNvSpPr>
            <a:spLocks noGrp="1"/>
          </p:cNvSpPr>
          <p:nvPr>
            <p:ph type="subTitle" idx="1"/>
          </p:nvPr>
        </p:nvSpPr>
        <p:spPr>
          <a:xfrm>
            <a:off x="1524000" y="4454685"/>
            <a:ext cx="9144000" cy="2058573"/>
          </a:xfrm>
        </p:spPr>
        <p:txBody>
          <a:bodyPr>
            <a:normAutofit/>
          </a:bodyPr>
          <a:lstStyle/>
          <a:p>
            <a:r>
              <a:rPr lang="en-US" sz="2800" i="1" dirty="0"/>
              <a:t>Created and Produced by:</a:t>
            </a:r>
          </a:p>
          <a:p>
            <a:r>
              <a:rPr lang="en-US" sz="2800" dirty="0"/>
              <a:t>Dan Scherlis</a:t>
            </a:r>
          </a:p>
          <a:p>
            <a:r>
              <a:rPr lang="en-US" sz="2800" dirty="0"/>
              <a:t>and</a:t>
            </a:r>
          </a:p>
          <a:p>
            <a:r>
              <a:rPr lang="en-US" sz="2800" dirty="0"/>
              <a:t>Kate Elliott Scherlis</a:t>
            </a:r>
          </a:p>
        </p:txBody>
      </p:sp>
      <p:pic>
        <p:nvPicPr>
          <p:cNvPr id="5" name="Picture 4">
            <a:extLst>
              <a:ext uri="{FF2B5EF4-FFF2-40B4-BE49-F238E27FC236}">
                <a16:creationId xmlns:a16="http://schemas.microsoft.com/office/drawing/2014/main" id="{8053E538-2464-3E2B-66EB-EE62296DF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76" y="4188239"/>
            <a:ext cx="2832315" cy="2926936"/>
          </a:xfrm>
          <a:prstGeom prst="rect">
            <a:avLst/>
          </a:prstGeom>
        </p:spPr>
      </p:pic>
      <p:pic>
        <p:nvPicPr>
          <p:cNvPr id="6" name="Picture 5">
            <a:extLst>
              <a:ext uri="{FF2B5EF4-FFF2-40B4-BE49-F238E27FC236}">
                <a16:creationId xmlns:a16="http://schemas.microsoft.com/office/drawing/2014/main" id="{2D55ADFB-8AA0-5159-29F7-2CBB13D5D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911" y="4188239"/>
            <a:ext cx="2832315" cy="2926936"/>
          </a:xfrm>
          <a:prstGeom prst="rect">
            <a:avLst/>
          </a:prstGeom>
        </p:spPr>
      </p:pic>
    </p:spTree>
    <p:extLst>
      <p:ext uri="{BB962C8B-B14F-4D97-AF65-F5344CB8AC3E}">
        <p14:creationId xmlns:p14="http://schemas.microsoft.com/office/powerpoint/2010/main" val="286120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D23C-7CD5-85C8-9C52-664818905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4E7BF-9238-B2E1-399F-07946141BB60}"/>
              </a:ext>
            </a:extLst>
          </p:cNvPr>
          <p:cNvSpPr>
            <a:spLocks noGrp="1"/>
          </p:cNvSpPr>
          <p:nvPr>
            <p:ph type="title"/>
          </p:nvPr>
        </p:nvSpPr>
        <p:spPr>
          <a:xfrm>
            <a:off x="640080" y="258445"/>
            <a:ext cx="3556000" cy="4425950"/>
          </a:xfrm>
        </p:spPr>
        <p:txBody>
          <a:bodyPr>
            <a:normAutofit/>
          </a:bodyPr>
          <a:lstStyle/>
          <a:p>
            <a:pPr>
              <a:lnSpc>
                <a:spcPct val="100000"/>
              </a:lnSpc>
            </a:pPr>
            <a:r>
              <a:rPr lang="en-US" sz="2600" dirty="0"/>
              <a:t>Jennifer Amadeo-Holl</a:t>
            </a:r>
            <a:br>
              <a:rPr lang="en-US" sz="2600" dirty="0"/>
            </a:br>
            <a:br>
              <a:rPr lang="en-US" sz="2600" dirty="0"/>
            </a:br>
            <a:br>
              <a:rPr lang="en-US" sz="2600" dirty="0"/>
            </a:br>
            <a:r>
              <a:rPr lang="en-US" sz="2200" i="1" dirty="0"/>
              <a:t>Steady as She Goes</a:t>
            </a:r>
            <a:br>
              <a:rPr lang="en-US" sz="2200" i="1" dirty="0"/>
            </a:br>
            <a:br>
              <a:rPr lang="en-US" sz="2200" i="1" dirty="0"/>
            </a:br>
            <a:br>
              <a:rPr lang="en-US" sz="2200" i="1" dirty="0"/>
            </a:br>
            <a:r>
              <a:rPr lang="en-US" sz="2200" dirty="0"/>
              <a:t>oil on linen</a:t>
            </a:r>
          </a:p>
        </p:txBody>
      </p:sp>
      <p:pic>
        <p:nvPicPr>
          <p:cNvPr id="5" name="Picture 4">
            <a:extLst>
              <a:ext uri="{FF2B5EF4-FFF2-40B4-BE49-F238E27FC236}">
                <a16:creationId xmlns:a16="http://schemas.microsoft.com/office/drawing/2014/main" id="{AFA6A166-D701-02E5-1E35-ED285EA8E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235" y="176599"/>
            <a:ext cx="5414645" cy="6504802"/>
          </a:xfrm>
          <a:prstGeom prst="rect">
            <a:avLst/>
          </a:prstGeom>
        </p:spPr>
      </p:pic>
    </p:spTree>
    <p:extLst>
      <p:ext uri="{BB962C8B-B14F-4D97-AF65-F5344CB8AC3E}">
        <p14:creationId xmlns:p14="http://schemas.microsoft.com/office/powerpoint/2010/main" val="163372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93A76-BC43-90DA-76A0-E85D2419F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FA4ED-7265-0287-A7E8-0E49361C7963}"/>
              </a:ext>
            </a:extLst>
          </p:cNvPr>
          <p:cNvSpPr>
            <a:spLocks noGrp="1"/>
          </p:cNvSpPr>
          <p:nvPr>
            <p:ph type="title"/>
          </p:nvPr>
        </p:nvSpPr>
        <p:spPr>
          <a:xfrm>
            <a:off x="857250" y="69850"/>
            <a:ext cx="10477500" cy="454025"/>
          </a:xfrm>
        </p:spPr>
        <p:txBody>
          <a:bodyPr>
            <a:noAutofit/>
          </a:bodyPr>
          <a:lstStyle/>
          <a:p>
            <a:pPr>
              <a:lnSpc>
                <a:spcPct val="150000"/>
              </a:lnSpc>
            </a:pPr>
            <a:r>
              <a:rPr lang="en-US" sz="2800" dirty="0"/>
              <a:t>Photograph by Colin Ball: </a:t>
            </a:r>
            <a:r>
              <a:rPr lang="en-US" sz="2800" i="1" dirty="0"/>
              <a:t>Connemara Reflects</a:t>
            </a:r>
          </a:p>
        </p:txBody>
      </p:sp>
      <p:pic>
        <p:nvPicPr>
          <p:cNvPr id="4" name="Picture 3">
            <a:extLst>
              <a:ext uri="{FF2B5EF4-FFF2-40B4-BE49-F238E27FC236}">
                <a16:creationId xmlns:a16="http://schemas.microsoft.com/office/drawing/2014/main" id="{75C38C24-5E6D-7EBF-FFC4-E93DD801C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385" y="655320"/>
            <a:ext cx="9079230" cy="6052820"/>
          </a:xfrm>
          <a:prstGeom prst="rect">
            <a:avLst/>
          </a:prstGeom>
        </p:spPr>
      </p:pic>
    </p:spTree>
    <p:extLst>
      <p:ext uri="{BB962C8B-B14F-4D97-AF65-F5344CB8AC3E}">
        <p14:creationId xmlns:p14="http://schemas.microsoft.com/office/powerpoint/2010/main" val="4106658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C4983-AD7B-B1C8-E9F5-7594FDB314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F1C72-E163-577C-BDE3-F7E91F9473CD}"/>
              </a:ext>
            </a:extLst>
          </p:cNvPr>
          <p:cNvSpPr>
            <a:spLocks noGrp="1"/>
          </p:cNvSpPr>
          <p:nvPr>
            <p:ph type="title"/>
          </p:nvPr>
        </p:nvSpPr>
        <p:spPr>
          <a:xfrm>
            <a:off x="857250" y="69850"/>
            <a:ext cx="10477500" cy="454025"/>
          </a:xfrm>
        </p:spPr>
        <p:txBody>
          <a:bodyPr>
            <a:noAutofit/>
          </a:bodyPr>
          <a:lstStyle/>
          <a:p>
            <a:pPr>
              <a:lnSpc>
                <a:spcPct val="150000"/>
              </a:lnSpc>
            </a:pPr>
            <a:r>
              <a:rPr lang="en-US" sz="2800" dirty="0"/>
              <a:t>Photograph by Colin Ball: </a:t>
            </a:r>
            <a:r>
              <a:rPr lang="en-US" sz="2800" i="1" dirty="0" err="1"/>
              <a:t>Derryclare</a:t>
            </a:r>
            <a:r>
              <a:rPr lang="en-US" sz="2800" i="1" dirty="0"/>
              <a:t> Reflects</a:t>
            </a:r>
          </a:p>
        </p:txBody>
      </p:sp>
      <p:pic>
        <p:nvPicPr>
          <p:cNvPr id="5" name="Picture 4">
            <a:extLst>
              <a:ext uri="{FF2B5EF4-FFF2-40B4-BE49-F238E27FC236}">
                <a16:creationId xmlns:a16="http://schemas.microsoft.com/office/drawing/2014/main" id="{3E5E8ECF-5C5E-9371-5300-40DBF5B9B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611" y="646430"/>
            <a:ext cx="9014778" cy="6009852"/>
          </a:xfrm>
          <a:prstGeom prst="rect">
            <a:avLst/>
          </a:prstGeom>
        </p:spPr>
      </p:pic>
    </p:spTree>
    <p:extLst>
      <p:ext uri="{BB962C8B-B14F-4D97-AF65-F5344CB8AC3E}">
        <p14:creationId xmlns:p14="http://schemas.microsoft.com/office/powerpoint/2010/main" val="27775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8C57-4C20-687B-B138-4D1D0DE24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C4771-6E94-C15F-F65A-D3D057E1FC2C}"/>
              </a:ext>
            </a:extLst>
          </p:cNvPr>
          <p:cNvSpPr>
            <a:spLocks noGrp="1"/>
          </p:cNvSpPr>
          <p:nvPr>
            <p:ph type="title"/>
          </p:nvPr>
        </p:nvSpPr>
        <p:spPr>
          <a:xfrm>
            <a:off x="857250" y="69850"/>
            <a:ext cx="10477500" cy="454025"/>
          </a:xfrm>
        </p:spPr>
        <p:txBody>
          <a:bodyPr>
            <a:noAutofit/>
          </a:bodyPr>
          <a:lstStyle/>
          <a:p>
            <a:pPr>
              <a:lnSpc>
                <a:spcPct val="150000"/>
              </a:lnSpc>
            </a:pPr>
            <a:r>
              <a:rPr lang="en-US" sz="2800" dirty="0"/>
              <a:t>Photograph by Colin Ball: </a:t>
            </a:r>
            <a:r>
              <a:rPr lang="en-US" sz="2800" i="1" dirty="0"/>
              <a:t>Llanberis Tree</a:t>
            </a:r>
          </a:p>
        </p:txBody>
      </p:sp>
      <p:pic>
        <p:nvPicPr>
          <p:cNvPr id="5" name="Picture 4">
            <a:extLst>
              <a:ext uri="{FF2B5EF4-FFF2-40B4-BE49-F238E27FC236}">
                <a16:creationId xmlns:a16="http://schemas.microsoft.com/office/drawing/2014/main" id="{0D383C34-E24A-6C08-D0C0-DA2080D47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595" y="676276"/>
            <a:ext cx="9602809" cy="5984440"/>
          </a:xfrm>
          <a:prstGeom prst="rect">
            <a:avLst/>
          </a:prstGeom>
        </p:spPr>
      </p:pic>
    </p:spTree>
    <p:extLst>
      <p:ext uri="{BB962C8B-B14F-4D97-AF65-F5344CB8AC3E}">
        <p14:creationId xmlns:p14="http://schemas.microsoft.com/office/powerpoint/2010/main" val="1881359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644C-DF90-F86D-C467-89C9B4A4D399}"/>
              </a:ext>
            </a:extLst>
          </p:cNvPr>
          <p:cNvSpPr>
            <a:spLocks noGrp="1"/>
          </p:cNvSpPr>
          <p:nvPr>
            <p:ph type="title"/>
          </p:nvPr>
        </p:nvSpPr>
        <p:spPr>
          <a:xfrm>
            <a:off x="323850" y="288925"/>
            <a:ext cx="4048125" cy="4425950"/>
          </a:xfrm>
        </p:spPr>
        <p:txBody>
          <a:bodyPr>
            <a:normAutofit/>
          </a:bodyPr>
          <a:lstStyle/>
          <a:p>
            <a:pPr>
              <a:lnSpc>
                <a:spcPct val="150000"/>
              </a:lnSpc>
            </a:pPr>
            <a:r>
              <a:rPr lang="en-US" sz="3600" dirty="0"/>
              <a:t>Ceramic by</a:t>
            </a:r>
            <a:br>
              <a:rPr lang="en-US" sz="3600" dirty="0"/>
            </a:br>
            <a:r>
              <a:rPr lang="en-US" sz="3600" dirty="0"/>
              <a:t>Andrea Robinson</a:t>
            </a:r>
          </a:p>
        </p:txBody>
      </p:sp>
      <p:pic>
        <p:nvPicPr>
          <p:cNvPr id="6" name="Picture 5">
            <a:extLst>
              <a:ext uri="{FF2B5EF4-FFF2-40B4-BE49-F238E27FC236}">
                <a16:creationId xmlns:a16="http://schemas.microsoft.com/office/drawing/2014/main" id="{15717BDB-726F-9651-7D3B-8ACABC7E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03200"/>
            <a:ext cx="6482080" cy="6482080"/>
          </a:xfrm>
          <a:prstGeom prst="rect">
            <a:avLst/>
          </a:prstGeom>
        </p:spPr>
      </p:pic>
    </p:spTree>
    <p:extLst>
      <p:ext uri="{BB962C8B-B14F-4D97-AF65-F5344CB8AC3E}">
        <p14:creationId xmlns:p14="http://schemas.microsoft.com/office/powerpoint/2010/main" val="3525149195"/>
      </p:ext>
    </p:extLst>
  </p:cSld>
  <p:clrMapOvr>
    <a:masterClrMapping/>
  </p:clrMapOvr>
</p:sld>
</file>

<file path=ppt/theme/theme1.xml><?xml version="1.0" encoding="utf-8"?>
<a:theme xmlns:a="http://schemas.openxmlformats.org/drawingml/2006/main" name="Office Theme">
  <a:themeElements>
    <a:clrScheme name="Custom 2">
      <a:dk1>
        <a:srgbClr val="FFFFFF"/>
      </a:dk1>
      <a:lt1>
        <a:srgbClr val="000000"/>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Georgia Pro"/>
        <a:ea typeface=""/>
        <a:cs typeface=""/>
      </a:majorFont>
      <a:minorFont>
        <a:latin typeface="Georgi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5215</TotalTime>
  <Words>686</Words>
  <Application>Microsoft Office PowerPoint</Application>
  <PresentationFormat>Widescreen</PresentationFormat>
  <Paragraphs>70</Paragraphs>
  <Slides>41</Slides>
  <Notes>3</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Aptos</vt:lpstr>
      <vt:lpstr>Arial</vt:lpstr>
      <vt:lpstr>Georgia Pro</vt:lpstr>
      <vt:lpstr>Office Theme</vt:lpstr>
      <vt:lpstr>Glimpses (Classmate creations only) HR1981 45th Reunion</vt:lpstr>
      <vt:lpstr>Classmate Authors’ Book Covers from Authors Salon  “81”  Poster by Patric M. Verrone</vt:lpstr>
      <vt:lpstr>Jennifer Amadeo-Holl   Why Was 6 Afraid of 7   oil on linen</vt:lpstr>
      <vt:lpstr>Jennifer Amadeo-Holl    A Leg to Stand On | History + Hope   oil on canvas</vt:lpstr>
      <vt:lpstr>Jennifer Amadeo-Holl   Steady as She Goes   oil on linen</vt:lpstr>
      <vt:lpstr>Photograph by Colin Ball: Connemara Reflects</vt:lpstr>
      <vt:lpstr>Photograph by Colin Ball: Derryclare Reflects</vt:lpstr>
      <vt:lpstr>Photograph by Colin Ball: Llanberis Tree</vt:lpstr>
      <vt:lpstr>Ceramic by Andrea Robinson</vt:lpstr>
      <vt:lpstr>Ceramic by Andrea Robinson</vt:lpstr>
      <vt:lpstr>Ceramic by Andrea Robinson</vt:lpstr>
      <vt:lpstr>Scott MacLeod   Angel From Montgomery</vt:lpstr>
      <vt:lpstr>Ode to My Capezio Dance Sneakers  You support my high arches,  cushion them, pad toe and heels,  against the concrete streets.  You’re easy to slip on and  kick off.  In you, I walk steadily through the vagaries of the day—the upsets and little victories…   Complete poem at KimBendheim.com</vt:lpstr>
      <vt:lpstr>Ceramics by Fernando Vidal   Recent Experiments with Glazing</vt:lpstr>
      <vt:lpstr>Sculpture by Tim Higginson</vt:lpstr>
      <vt:lpstr>Tim Higginson  Text plays based on Tarot cards  SymbolicSightTheater.substack.com</vt:lpstr>
      <vt:lpstr>Composed &amp; Performed by Jessica Krash</vt:lpstr>
      <vt:lpstr>Andy “Bub” Shen  mixed-media ink &amp; graphite 2024</vt:lpstr>
      <vt:lpstr>Andy “Bub” Shen  mixed-media ink, graphite, &amp; colored pencil 2025</vt:lpstr>
      <vt:lpstr>Photograph by Susan (Stevenson) Borowitz</vt:lpstr>
      <vt:lpstr>Photograph by Susan (Stevenson) Borowitz</vt:lpstr>
      <vt:lpstr>Photograph by Susan (Stevenson) Borowitz</vt:lpstr>
      <vt:lpstr>Iggy &amp; the Stooges Tribute by Tony Dillof</vt:lpstr>
      <vt:lpstr>Art by Pia Yona Massie</vt:lpstr>
      <vt:lpstr>Installation by Pia Yona Massie</vt:lpstr>
      <vt:lpstr>Jeanne Heifetz  Mottainai 89  indigo and ink on paper </vt:lpstr>
      <vt:lpstr>Jeanne Heifetz  Eventide 6  natural indigo  on watercolor paper </vt:lpstr>
      <vt:lpstr>Jeanne Heifetz  A Field of Absence 43  colored pencil on canvas </vt:lpstr>
      <vt:lpstr>Scientific Art by Denton Ebel   Computer colored  electron microscope maps  of meteorite elements  From AMNH exhibit Picturing Science</vt:lpstr>
      <vt:lpstr>Russ Gershon’s Either/Orchestra</vt:lpstr>
      <vt:lpstr>Painting by Siri Smedvig  Music of Peer Gynt  acrylic on canvas</vt:lpstr>
      <vt:lpstr>Painting by Siri Smedvig  Vessel for my Djinn  acrylic on wood</vt:lpstr>
      <vt:lpstr>Painting by Siri Smedvig  Alchemy Circus  acrylic on canvas</vt:lpstr>
      <vt:lpstr>Sculpture by Susan Israel</vt:lpstr>
      <vt:lpstr>Sculpture by Susan Israel</vt:lpstr>
      <vt:lpstr>Sculpture by Susan Israel</vt:lpstr>
      <vt:lpstr>Harry Ferguson &amp; Meg Ziegler Ferguson</vt:lpstr>
      <vt:lpstr>Painting by Stephanie Breslow  Golden Summer  oil on board</vt:lpstr>
      <vt:lpstr>Painting by Stephanie Breslow  Highland Sunset  oil on board</vt:lpstr>
      <vt:lpstr>Painting by Stephanie Breslow  Moonglow  oil on board</vt:lpstr>
      <vt:lpstr>Glimpses (Classmate creations only) HR1981 45th Reunion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Scherlis</dc:creator>
  <cp:lastModifiedBy>Dan Scherlis</cp:lastModifiedBy>
  <cp:revision>37</cp:revision>
  <dcterms:created xsi:type="dcterms:W3CDTF">2026-06-02T20:49:35Z</dcterms:created>
  <dcterms:modified xsi:type="dcterms:W3CDTF">2026-06-14T00:16:11Z</dcterms:modified>
</cp:coreProperties>
</file>