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7.xml" ContentType="application/vnd.openxmlformats-officedocument.presentationml.notesSlide+xml"/>
  <Override PartName="/ppt/theme/themeOverride1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0.jpg" ContentType="image/png"/>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22.xml" ContentType="application/vnd.openxmlformats-officedocument.presentationml.notesSlide+xml"/>
  <Override PartName="/ppt/theme/themeOverride18.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notesSlides/notesSlide25.xml" ContentType="application/vnd.openxmlformats-officedocument.presentationml.notesSlide+xml"/>
  <Override PartName="/ppt/media/image22.jpg" ContentType="image/png"/>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9"/>
  </p:notesMasterIdLst>
  <p:sldIdLst>
    <p:sldId id="328" r:id="rId2"/>
    <p:sldId id="279" r:id="rId3"/>
    <p:sldId id="280" r:id="rId4"/>
    <p:sldId id="281" r:id="rId5"/>
    <p:sldId id="292" r:id="rId6"/>
    <p:sldId id="293" r:id="rId7"/>
    <p:sldId id="307" r:id="rId8"/>
    <p:sldId id="308" r:id="rId9"/>
    <p:sldId id="376" r:id="rId10"/>
    <p:sldId id="310" r:id="rId11"/>
    <p:sldId id="311" r:id="rId12"/>
    <p:sldId id="312" r:id="rId13"/>
    <p:sldId id="314" r:id="rId14"/>
    <p:sldId id="294" r:id="rId15"/>
    <p:sldId id="277" r:id="rId16"/>
    <p:sldId id="278" r:id="rId17"/>
    <p:sldId id="370" r:id="rId18"/>
    <p:sldId id="362" r:id="rId19"/>
    <p:sldId id="363" r:id="rId20"/>
    <p:sldId id="351" r:id="rId21"/>
    <p:sldId id="352" r:id="rId22"/>
    <p:sldId id="353" r:id="rId23"/>
    <p:sldId id="381" r:id="rId24"/>
    <p:sldId id="282" r:id="rId25"/>
    <p:sldId id="315" r:id="rId26"/>
    <p:sldId id="319" r:id="rId27"/>
    <p:sldId id="317" r:id="rId28"/>
    <p:sldId id="318" r:id="rId29"/>
    <p:sldId id="380" r:id="rId30"/>
    <p:sldId id="377" r:id="rId31"/>
    <p:sldId id="321" r:id="rId32"/>
    <p:sldId id="322" r:id="rId33"/>
    <p:sldId id="283" r:id="rId34"/>
    <p:sldId id="297" r:id="rId35"/>
    <p:sldId id="299" r:id="rId36"/>
    <p:sldId id="284" r:id="rId37"/>
    <p:sldId id="347" r:id="rId38"/>
    <p:sldId id="348" r:id="rId39"/>
    <p:sldId id="364" r:id="rId40"/>
    <p:sldId id="365" r:id="rId41"/>
    <p:sldId id="285" r:id="rId42"/>
    <p:sldId id="378" r:id="rId43"/>
    <p:sldId id="354" r:id="rId44"/>
    <p:sldId id="379" r:id="rId45"/>
    <p:sldId id="301" r:id="rId46"/>
    <p:sldId id="373" r:id="rId47"/>
    <p:sldId id="374" r:id="rId48"/>
    <p:sldId id="289" r:id="rId49"/>
    <p:sldId id="303" r:id="rId50"/>
    <p:sldId id="356" r:id="rId51"/>
    <p:sldId id="357" r:id="rId52"/>
    <p:sldId id="358" r:id="rId53"/>
    <p:sldId id="359" r:id="rId54"/>
    <p:sldId id="338" r:id="rId55"/>
    <p:sldId id="339" r:id="rId56"/>
    <p:sldId id="295" r:id="rId57"/>
    <p:sldId id="329" r:id="rId58"/>
    <p:sldId id="332" r:id="rId59"/>
    <p:sldId id="330" r:id="rId60"/>
    <p:sldId id="341" r:id="rId61"/>
    <p:sldId id="344" r:id="rId62"/>
    <p:sldId id="291" r:id="rId63"/>
    <p:sldId id="342" r:id="rId64"/>
    <p:sldId id="287" r:id="rId65"/>
    <p:sldId id="304" r:id="rId66"/>
    <p:sldId id="355" r:id="rId67"/>
    <p:sldId id="349" r:id="rId68"/>
    <p:sldId id="361" r:id="rId69"/>
    <p:sldId id="360" r:id="rId70"/>
    <p:sldId id="350" r:id="rId71"/>
    <p:sldId id="288" r:id="rId72"/>
    <p:sldId id="300" r:id="rId73"/>
    <p:sldId id="333" r:id="rId74"/>
    <p:sldId id="334" r:id="rId75"/>
    <p:sldId id="337" r:id="rId76"/>
    <p:sldId id="366" r:id="rId77"/>
    <p:sldId id="367" r:id="rId78"/>
    <p:sldId id="371" r:id="rId79"/>
    <p:sldId id="345" r:id="rId80"/>
    <p:sldId id="346" r:id="rId81"/>
    <p:sldId id="290" r:id="rId82"/>
    <p:sldId id="368" r:id="rId83"/>
    <p:sldId id="369" r:id="rId84"/>
    <p:sldId id="372" r:id="rId85"/>
    <p:sldId id="375" r:id="rId86"/>
    <p:sldId id="382" r:id="rId87"/>
    <p:sldId id="257"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22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8" autoAdjust="0"/>
    <p:restoredTop sz="80342"/>
  </p:normalViewPr>
  <p:slideViewPr>
    <p:cSldViewPr snapToGrid="0">
      <p:cViewPr varScale="1">
        <p:scale>
          <a:sx n="101" d="100"/>
          <a:sy n="101" d="100"/>
        </p:scale>
        <p:origin x="22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CC-CB4D-A656-EE5F5EBAE1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CC-CB4D-A656-EE5F5EBAE1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CC-CB4D-A656-EE5F5EBAE1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CC-CB4D-A656-EE5F5EBAE17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DCC-CB4D-A656-EE5F5EBAE17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DCC-CB4D-A656-EE5F5EBAE17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CC-CB4D-A656-EE5F5EBAE178}"/>
              </c:ext>
            </c:extLst>
          </c:dPt>
          <c:dLbls>
            <c:dLbl>
              <c:idx val="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rgbClr val="A2222E"/>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DDCC-CB4D-A656-EE5F5EBAE178}"/>
                </c:ext>
              </c:extLst>
            </c:dLbl>
            <c:dLbl>
              <c:idx val="1"/>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rgbClr val="A2222E"/>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DDCC-CB4D-A656-EE5F5EBAE178}"/>
                </c:ext>
              </c:extLst>
            </c:dLbl>
            <c:dLbl>
              <c:idx val="6"/>
              <c:layout>
                <c:manualLayout>
                  <c:x val="0.14367466147281768"/>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DCC-CB4D-A656-EE5F5EBAE178}"/>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No</c:v>
                </c:pt>
                <c:pt idx="1">
                  <c:v>Yes</c:v>
                </c:pt>
                <c:pt idx="2">
                  <c:v>Kinda</c:v>
                </c:pt>
                <c:pt idx="3">
                  <c:v>Didn't Have a Plan</c:v>
                </c:pt>
                <c:pt idx="4">
                  <c:v>Detoured</c:v>
                </c:pt>
                <c:pt idx="5">
                  <c:v>One of Them</c:v>
                </c:pt>
                <c:pt idx="6">
                  <c:v>Possibly</c:v>
                </c:pt>
              </c:strCache>
            </c:strRef>
          </c:cat>
          <c:val>
            <c:numRef>
              <c:f>Sheet1!$B$2:$B$8</c:f>
              <c:numCache>
                <c:formatCode>General</c:formatCode>
                <c:ptCount val="7"/>
                <c:pt idx="0">
                  <c:v>148</c:v>
                </c:pt>
                <c:pt idx="1">
                  <c:v>120</c:v>
                </c:pt>
                <c:pt idx="2">
                  <c:v>31</c:v>
                </c:pt>
                <c:pt idx="3">
                  <c:v>12</c:v>
                </c:pt>
                <c:pt idx="4">
                  <c:v>2</c:v>
                </c:pt>
                <c:pt idx="5">
                  <c:v>1</c:v>
                </c:pt>
                <c:pt idx="6">
                  <c:v>1</c:v>
                </c:pt>
              </c:numCache>
            </c:numRef>
          </c:val>
          <c:extLst>
            <c:ext xmlns:c16="http://schemas.microsoft.com/office/drawing/2014/chart" uri="{C3380CC4-5D6E-409C-BE32-E72D297353CC}">
              <c16:uniqueId val="{0000000E-DDCC-CB4D-A656-EE5F5EBAE17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28833499926639E-2"/>
          <c:y val="8.5232412753502157E-2"/>
          <c:w val="0.8527061756975387"/>
          <c:h val="0.74312569437279452"/>
        </c:manualLayout>
      </c:layout>
      <c:barChart>
        <c:barDir val="col"/>
        <c:grouping val="clustered"/>
        <c:varyColors val="0"/>
        <c:ser>
          <c:idx val="0"/>
          <c:order val="0"/>
          <c:tx>
            <c:strRef>
              <c:f>Sheet1!$B$1</c:f>
              <c:strCache>
                <c:ptCount val="1"/>
                <c:pt idx="0">
                  <c:v>Downsize</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70</c:v>
                </c:pt>
              </c:numCache>
            </c:numRef>
          </c:val>
          <c:extLst>
            <c:ext xmlns:c16="http://schemas.microsoft.com/office/drawing/2014/chart" uri="{C3380CC4-5D6E-409C-BE32-E72D297353CC}">
              <c16:uniqueId val="{00000000-E1E6-5D4D-AAB8-E7DED1CC8285}"/>
            </c:ext>
          </c:extLst>
        </c:ser>
        <c:ser>
          <c:idx val="1"/>
          <c:order val="1"/>
          <c:tx>
            <c:strRef>
              <c:f>Sheet1!$C$1</c:f>
              <c:strCache>
                <c:ptCount val="1"/>
                <c:pt idx="0">
                  <c:v>Stay</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81</c:v>
                </c:pt>
              </c:numCache>
            </c:numRef>
          </c:val>
          <c:extLst>
            <c:ext xmlns:c16="http://schemas.microsoft.com/office/drawing/2014/chart" uri="{C3380CC4-5D6E-409C-BE32-E72D297353CC}">
              <c16:uniqueId val="{00000001-E1E6-5D4D-AAB8-E7DED1CC8285}"/>
            </c:ext>
          </c:extLst>
        </c:ser>
        <c:ser>
          <c:idx val="2"/>
          <c:order val="2"/>
          <c:tx>
            <c:strRef>
              <c:f>Sheet1!$D$1</c:f>
              <c:strCache>
                <c:ptCount val="1"/>
                <c:pt idx="0">
                  <c:v>Don't Know</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55</c:v>
                </c:pt>
              </c:numCache>
            </c:numRef>
          </c:val>
          <c:extLst>
            <c:ext xmlns:c16="http://schemas.microsoft.com/office/drawing/2014/chart" uri="{C3380CC4-5D6E-409C-BE32-E72D297353CC}">
              <c16:uniqueId val="{00000002-E1E6-5D4D-AAB8-E7DED1CC8285}"/>
            </c:ext>
          </c:extLst>
        </c:ser>
        <c:dLbls>
          <c:showLegendKey val="0"/>
          <c:showVal val="0"/>
          <c:showCatName val="0"/>
          <c:showSerName val="0"/>
          <c:showPercent val="0"/>
          <c:showBubbleSize val="0"/>
        </c:dLbls>
        <c:gapWidth val="219"/>
        <c:overlap val="-27"/>
        <c:axId val="1448361903"/>
        <c:axId val="945144080"/>
      </c:barChart>
      <c:catAx>
        <c:axId val="1448361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5144080"/>
        <c:crosses val="autoZero"/>
        <c:auto val="1"/>
        <c:lblAlgn val="ctr"/>
        <c:lblOffset val="100"/>
        <c:noMultiLvlLbl val="0"/>
      </c:catAx>
      <c:valAx>
        <c:axId val="94514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8361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2</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E07-CE41-AF7C-6E2DA3BB508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E07-CE41-AF7C-6E2DA3BB5086}"/>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E07-CE41-AF7C-6E2DA3BB5086}"/>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E07-CE41-AF7C-6E2DA3BB5086}"/>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E07-CE41-AF7C-6E2DA3BB5086}"/>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EE07-CE41-AF7C-6E2DA3BB5086}"/>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EE07-CE41-AF7C-6E2DA3BB5086}"/>
              </c:ext>
            </c:extLst>
          </c:dPt>
          <c:dLbls>
            <c:dLbl>
              <c:idx val="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rgbClr val="A2222E"/>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EE07-CE41-AF7C-6E2DA3BB5086}"/>
                </c:ext>
              </c:extLst>
            </c:dLbl>
            <c:dLbl>
              <c:idx val="1"/>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rgbClr val="A2222E"/>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EE07-CE41-AF7C-6E2DA3BB5086}"/>
                </c:ext>
              </c:extLst>
            </c:dLbl>
            <c:dLbl>
              <c:idx val="4"/>
              <c:layout>
                <c:manualLayout>
                  <c:x val="-8.781928661478304E-2"/>
                  <c:y val="-3.532994228658125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E07-CE41-AF7C-6E2DA3BB5086}"/>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Age/Health</c:v>
                </c:pt>
                <c:pt idx="1">
                  <c:v>Time Management/Balance</c:v>
                </c:pt>
                <c:pt idx="2">
                  <c:v>Caregiving for Others</c:v>
                </c:pt>
                <c:pt idx="3">
                  <c:v>Political Environment</c:v>
                </c:pt>
                <c:pt idx="4">
                  <c:v>Money</c:v>
                </c:pt>
                <c:pt idx="5">
                  <c:v>No Challenge</c:v>
                </c:pt>
                <c:pt idx="6">
                  <c:v>Miscellaneous</c:v>
                </c:pt>
              </c:strCache>
            </c:strRef>
          </c:cat>
          <c:val>
            <c:numRef>
              <c:f>Sheet1!$B$2:$B$8</c:f>
              <c:numCache>
                <c:formatCode>General</c:formatCode>
                <c:ptCount val="7"/>
                <c:pt idx="0">
                  <c:v>85</c:v>
                </c:pt>
                <c:pt idx="1">
                  <c:v>57</c:v>
                </c:pt>
                <c:pt idx="2">
                  <c:v>21</c:v>
                </c:pt>
                <c:pt idx="3">
                  <c:v>23</c:v>
                </c:pt>
                <c:pt idx="4">
                  <c:v>6</c:v>
                </c:pt>
                <c:pt idx="5">
                  <c:v>5</c:v>
                </c:pt>
                <c:pt idx="6">
                  <c:v>12</c:v>
                </c:pt>
              </c:numCache>
            </c:numRef>
          </c:val>
          <c:extLst>
            <c:ext xmlns:c16="http://schemas.microsoft.com/office/drawing/2014/chart" uri="{C3380CC4-5D6E-409C-BE32-E72D297353CC}">
              <c16:uniqueId val="{0000000E-EE07-CE41-AF7C-6E2DA3BB508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F1D6C-81E4-8346-A080-C893AEEFD60F}" type="datetimeFigureOut">
              <a:t>6/10/26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2C794-2327-A14E-8F2A-34A1F5A15F21}" type="slidenum">
              <a:t>‹#›</a:t>
            </a:fld>
            <a:endParaRPr lang="en-US"/>
          </a:p>
        </p:txBody>
      </p:sp>
    </p:spTree>
    <p:extLst>
      <p:ext uri="{BB962C8B-B14F-4D97-AF65-F5344CB8AC3E}">
        <p14:creationId xmlns:p14="http://schemas.microsoft.com/office/powerpoint/2010/main" val="2379719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calculated the percent response by dividing the number of respondents from each house by the number of classmates assigned to it. Do you find the result surprising?</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5</a:t>
            </a:fld>
            <a:endParaRPr lang="en-US"/>
          </a:p>
        </p:txBody>
      </p:sp>
    </p:spTree>
    <p:extLst>
      <p:ext uri="{BB962C8B-B14F-4D97-AF65-F5344CB8AC3E}">
        <p14:creationId xmlns:p14="http://schemas.microsoft.com/office/powerpoint/2010/main" val="3429633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It's pretty impressive that about three-quarters of us saw a college friend or roommate within the past year. We heard from a lot of class couples, but they didn't affect the numbers (much).</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33</a:t>
            </a:fld>
            <a:endParaRPr lang="en-US"/>
          </a:p>
        </p:txBody>
      </p:sp>
    </p:spTree>
    <p:extLst>
      <p:ext uri="{BB962C8B-B14F-4D97-AF65-F5344CB8AC3E}">
        <p14:creationId xmlns:p14="http://schemas.microsoft.com/office/powerpoint/2010/main" val="4244671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 we maintain college connections, but we have mixed feelings about our extended families, especially after our parents' generation is gone.</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34</a:t>
            </a:fld>
            <a:endParaRPr lang="en-US"/>
          </a:p>
        </p:txBody>
      </p:sp>
    </p:spTree>
    <p:extLst>
      <p:ext uri="{BB962C8B-B14F-4D97-AF65-F5344CB8AC3E}">
        <p14:creationId xmlns:p14="http://schemas.microsoft.com/office/powerpoint/2010/main" val="69131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rPr>
              <a:t>Integrity, honesty, truth</a:t>
            </a:r>
            <a:r>
              <a:rPr lang="en-US" sz="1200" b="0" i="0" u="none" strike="noStrike" kern="1200" dirty="0">
                <a:solidFill>
                  <a:schemeClr val="tx1"/>
                </a:solidFill>
                <a:effectLst/>
                <a:latin typeface="+mn-lt"/>
                <a:ea typeface="+mn-ea"/>
                <a:cs typeface="+mn-cs"/>
              </a:rPr>
              <a:t>  are the clear leaders of the pack. Ethical behavior especially when no one’s watching.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Kindness &amp; empathy</a:t>
            </a:r>
            <a:r>
              <a:rPr lang="en-US" sz="1200" b="0" i="0" u="none" strike="noStrike" kern="1200" dirty="0">
                <a:solidFill>
                  <a:schemeClr val="tx1"/>
                </a:solidFill>
                <a:effectLst/>
                <a:latin typeface="+mn-lt"/>
                <a:ea typeface="+mn-ea"/>
                <a:cs typeface="+mn-cs"/>
              </a:rPr>
              <a:t>  come in second, named by 33% of us. </a:t>
            </a:r>
          </a:p>
          <a:p>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Justice &amp; fairness</a:t>
            </a:r>
            <a:r>
              <a:rPr lang="en-US" sz="1200" b="0" i="0" u="none" strike="noStrike" kern="1200" dirty="0">
                <a:solidFill>
                  <a:schemeClr val="tx1"/>
                </a:solidFill>
                <a:effectLst/>
                <a:latin typeface="+mn-lt"/>
                <a:ea typeface="+mn-ea"/>
                <a:cs typeface="+mn-cs"/>
              </a:rPr>
              <a:t> are important values, as is doing the work– so there were answers like “political involvement“ and “repair our democracy.” </a:t>
            </a:r>
          </a:p>
          <a:p>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Connection    Many of us listed family, friends, community, commitments to and caring for others–which I tied together as </a:t>
            </a:r>
            <a:r>
              <a:rPr lang="en-US" sz="1200" b="0" i="0" u="sng" strike="noStrike" kern="1200" dirty="0">
                <a:solidFill>
                  <a:schemeClr val="tx1"/>
                </a:solidFill>
                <a:effectLst/>
                <a:latin typeface="+mn-lt"/>
                <a:ea typeface="+mn-ea"/>
                <a:cs typeface="+mn-cs"/>
              </a:rPr>
              <a:t>connectedness</a:t>
            </a:r>
            <a:r>
              <a:rPr lang="en-US" sz="1200" b="0" i="0" u="none" strike="noStrike" kern="1200" dirty="0">
                <a:solidFill>
                  <a:schemeClr val="tx1"/>
                </a:solidFill>
                <a:effectLst/>
                <a:latin typeface="+mn-lt"/>
                <a:ea typeface="+mn-ea"/>
                <a:cs typeface="+mn-cs"/>
              </a:rPr>
              <a:t>–i.e., “Acknowledging we are one.“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Closely related is a </a:t>
            </a:r>
            <a:r>
              <a:rPr lang="en-US" sz="1200" b="0" i="0" u="sng" strike="noStrike" kern="1200" dirty="0">
                <a:solidFill>
                  <a:schemeClr val="tx1"/>
                </a:solidFill>
                <a:effectLst/>
                <a:latin typeface="+mn-lt"/>
                <a:ea typeface="+mn-ea"/>
                <a:cs typeface="+mn-cs"/>
              </a:rPr>
              <a:t>widely open-door</a:t>
            </a:r>
            <a:r>
              <a:rPr lang="en-US" sz="1200" b="0" i="0" u="none" strike="noStrike" kern="1200" dirty="0">
                <a:solidFill>
                  <a:schemeClr val="tx1"/>
                </a:solidFill>
                <a:effectLst/>
                <a:latin typeface="+mn-lt"/>
                <a:ea typeface="+mn-ea"/>
                <a:cs typeface="+mn-cs"/>
              </a:rPr>
              <a:t> – Curiosity, inclusion, wonder, nuance. Have an open mind and open heart. </a:t>
            </a:r>
            <a:r>
              <a:rPr lang="en-US" sz="1200" b="0" i="1" u="none" strike="noStrike" kern="1200" dirty="0">
                <a:solidFill>
                  <a:schemeClr val="tx1"/>
                </a:solidFill>
                <a:effectLst/>
                <a:latin typeface="+mn-lt"/>
                <a:ea typeface="+mn-ea"/>
                <a:cs typeface="+mn-cs"/>
              </a:rPr>
              <a:t>Listen</a:t>
            </a:r>
            <a:r>
              <a:rPr lang="en-US" sz="1200" b="0" i="0" u="none" strike="noStrike" kern="1200" dirty="0">
                <a:solidFill>
                  <a:schemeClr val="tx1"/>
                </a:solidFill>
                <a:effectLst/>
                <a:latin typeface="+mn-lt"/>
                <a:ea typeface="+mn-ea"/>
                <a:cs typeface="+mn-cs"/>
              </a:rPr>
              <a:t> even if you don’t agree. And don’t forget love and tolerance </a:t>
            </a:r>
            <a:r>
              <a:rPr lang="en-US" sz="1200" b="0" i="1" u="none" strike="noStrike" kern="1200" dirty="0">
                <a:solidFill>
                  <a:schemeClr val="tx1"/>
                </a:solidFill>
                <a:effectLst/>
                <a:latin typeface="+mn-lt"/>
                <a:ea typeface="+mn-ea"/>
                <a:cs typeface="+mn-cs"/>
              </a:rPr>
              <a:t>for yourself</a:t>
            </a:r>
            <a:r>
              <a:rPr lang="en-US" sz="1200" b="0" i="0" u="none" strike="noStrike" kern="1200" dirty="0">
                <a:solidFill>
                  <a:schemeClr val="tx1"/>
                </a:solidFill>
                <a:effectLst/>
                <a:latin typeface="+mn-lt"/>
                <a:ea typeface="+mn-ea"/>
                <a:cs typeface="+mn-cs"/>
              </a:rPr>
              <a:t>.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Also cited</a:t>
            </a:r>
            <a:r>
              <a:rPr lang="en-US" sz="1200" b="0" i="0" u="none" strike="noStrike" kern="1200" dirty="0">
                <a:solidFill>
                  <a:schemeClr val="tx1"/>
                </a:solidFill>
                <a:effectLst/>
                <a:latin typeface="+mn-lt"/>
                <a:ea typeface="+mn-ea"/>
                <a:cs typeface="+mn-cs"/>
              </a:rPr>
              <a:t> were the Ten Commandments, Tikkun Olam– tee-KOON oh-LAHM (repairing the world), and The Golden Rule. One classmate noted, “Christian values (even though I am a lapsed Catholic).”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Other responses</a:t>
            </a:r>
            <a:r>
              <a:rPr lang="en-US" sz="1200" b="0" i="0" u="none" strike="noStrike" kern="1200" dirty="0">
                <a:solidFill>
                  <a:schemeClr val="tx1"/>
                </a:solidFill>
                <a:effectLst/>
                <a:latin typeface="+mn-lt"/>
                <a:ea typeface="+mn-ea"/>
                <a:cs typeface="+mn-cs"/>
              </a:rPr>
              <a:t>: Humility, Humor, Beauty. “To stand up and be </a:t>
            </a:r>
            <a:r>
              <a:rPr lang="en-US" sz="1200" b="0" i="0" u="sng" strike="noStrike" kern="1200" dirty="0">
                <a:solidFill>
                  <a:schemeClr val="tx1"/>
                </a:solidFill>
                <a:effectLst/>
                <a:latin typeface="+mn-lt"/>
                <a:ea typeface="+mn-ea"/>
                <a:cs typeface="+mn-cs"/>
              </a:rPr>
              <a:t>counted</a:t>
            </a:r>
            <a:r>
              <a:rPr lang="en-US" sz="1200" b="0" i="0" u="none" strike="noStrike" kern="1200" dirty="0">
                <a:solidFill>
                  <a:schemeClr val="tx1"/>
                </a:solidFill>
                <a:effectLst/>
                <a:latin typeface="+mn-lt"/>
                <a:ea typeface="+mn-ea"/>
                <a:cs typeface="+mn-cs"/>
              </a:rPr>
              <a:t>.”  “Love, harmony, &amp; the company of a </a:t>
            </a:r>
            <a:r>
              <a:rPr lang="en-US" sz="1200" b="0" i="1" u="none" strike="noStrike" kern="1200" dirty="0">
                <a:solidFill>
                  <a:schemeClr val="tx1"/>
                </a:solidFill>
                <a:effectLst/>
                <a:latin typeface="+mn-lt"/>
                <a:ea typeface="+mn-ea"/>
                <a:cs typeface="+mn-cs"/>
              </a:rPr>
              <a:t>beloved dog</a:t>
            </a:r>
            <a:r>
              <a:rPr lang="en-US" sz="1200" b="0" i="0" u="none" strike="noStrike" kern="1200" dirty="0">
                <a:solidFill>
                  <a:schemeClr val="tx1"/>
                </a:solidFill>
                <a:effectLst/>
                <a:latin typeface="+mn-lt"/>
                <a:ea typeface="+mn-ea"/>
                <a:cs typeface="+mn-cs"/>
              </a:rPr>
              <a:t>.”</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37</a:t>
            </a:fld>
            <a:endParaRPr lang="en-US"/>
          </a:p>
        </p:txBody>
      </p:sp>
    </p:spTree>
    <p:extLst>
      <p:ext uri="{BB962C8B-B14F-4D97-AF65-F5344CB8AC3E}">
        <p14:creationId xmlns:p14="http://schemas.microsoft.com/office/powerpoint/2010/main" val="2340956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folks think was the number one answer to this one…?</a:t>
            </a:r>
          </a:p>
          <a:p>
            <a:endParaRPr lang="en-US" dirty="0"/>
          </a:p>
          <a:p>
            <a:r>
              <a:rPr lang="en-US" dirty="0"/>
              <a:t>Far and away the top answer: Parenthood. Followed closely by Marriage and then Divorce. The circle of life. Or love. But at this point in our lives, many folks also mentioned a number of other major life events, including battling cancer or other serious illnesses, or caring for someone who was, losing loved ones, and becoming a caregiver for an aging relative.</a:t>
            </a:r>
          </a:p>
          <a:p>
            <a:endParaRPr lang="en-US" dirty="0"/>
          </a:p>
          <a:p>
            <a:r>
              <a:rPr lang="en-US" dirty="0"/>
              <a:t>Here are some other quotes about most life-changing event….</a:t>
            </a:r>
          </a:p>
        </p:txBody>
      </p:sp>
      <p:sp>
        <p:nvSpPr>
          <p:cNvPr id="4" name="Slide Number Placeholder 3"/>
          <p:cNvSpPr>
            <a:spLocks noGrp="1"/>
          </p:cNvSpPr>
          <p:nvPr>
            <p:ph type="sldNum" sz="quarter" idx="5"/>
          </p:nvPr>
        </p:nvSpPr>
        <p:spPr/>
        <p:txBody>
          <a:bodyPr/>
          <a:lstStyle/>
          <a:p>
            <a:fld id="{A8B2C794-2327-A14E-8F2A-34A1F5A15F21}" type="slidenum">
              <a:rPr lang="en-US" smtClean="0"/>
              <a:t>39</a:t>
            </a:fld>
            <a:endParaRPr lang="en-US"/>
          </a:p>
        </p:txBody>
      </p:sp>
    </p:spTree>
    <p:extLst>
      <p:ext uri="{BB962C8B-B14F-4D97-AF65-F5344CB8AC3E}">
        <p14:creationId xmlns:p14="http://schemas.microsoft.com/office/powerpoint/2010/main" val="163048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might be an opportune moment to mention that I am now an orphan. And as you saw from the previous slide, parenthood is incredibly rewarding. I’ll just put that out there.</a:t>
            </a:r>
          </a:p>
        </p:txBody>
      </p:sp>
      <p:sp>
        <p:nvSpPr>
          <p:cNvPr id="4" name="Slide Number Placeholder 3"/>
          <p:cNvSpPr>
            <a:spLocks noGrp="1"/>
          </p:cNvSpPr>
          <p:nvPr>
            <p:ph type="sldNum" sz="quarter" idx="5"/>
          </p:nvPr>
        </p:nvSpPr>
        <p:spPr/>
        <p:txBody>
          <a:bodyPr/>
          <a:lstStyle/>
          <a:p>
            <a:fld id="{A8B2C794-2327-A14E-8F2A-34A1F5A15F21}" type="slidenum">
              <a:rPr lang="en-US" smtClean="0"/>
              <a:t>40</a:t>
            </a:fld>
            <a:endParaRPr lang="en-US"/>
          </a:p>
        </p:txBody>
      </p:sp>
    </p:spTree>
    <p:extLst>
      <p:ext uri="{BB962C8B-B14F-4D97-AF65-F5344CB8AC3E}">
        <p14:creationId xmlns:p14="http://schemas.microsoft.com/office/powerpoint/2010/main" val="2242382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Jim Whiting from the class. I was in Eliot and I have 6 questions to review from the survey. 2 of the questions were more backwards looking, 3 are more about our current situation and negotiating the life changes from working to retirement, or maybe “less working”  and the last is more of a </a:t>
            </a:r>
            <a:r>
              <a:rPr lang="en-US" dirty="0" err="1"/>
              <a:t>sumup</a:t>
            </a:r>
            <a:r>
              <a:rPr lang="en-US" dirty="0"/>
              <a:t>.  So let’s get started. By far the most straightforward of my questions was this one: ‘are you still in your imagined career field. It was a multiple choice question and you can see the answers here……go thru the figure</a:t>
            </a:r>
          </a:p>
        </p:txBody>
      </p:sp>
      <p:sp>
        <p:nvSpPr>
          <p:cNvPr id="4" name="Slide Number Placeholder 3"/>
          <p:cNvSpPr>
            <a:spLocks noGrp="1"/>
          </p:cNvSpPr>
          <p:nvPr>
            <p:ph type="sldNum" sz="quarter" idx="5"/>
          </p:nvPr>
        </p:nvSpPr>
        <p:spPr/>
        <p:txBody>
          <a:bodyPr/>
          <a:lstStyle/>
          <a:p>
            <a:fld id="{A8B2C794-2327-A14E-8F2A-34A1F5A15F21}" type="slidenum">
              <a:rPr lang="en-US" smtClean="0"/>
              <a:t>41</a:t>
            </a:fld>
            <a:endParaRPr lang="en-US"/>
          </a:p>
        </p:txBody>
      </p:sp>
    </p:spTree>
    <p:extLst>
      <p:ext uri="{BB962C8B-B14F-4D97-AF65-F5344CB8AC3E}">
        <p14:creationId xmlns:p14="http://schemas.microsoft.com/office/powerpoint/2010/main" val="1404657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Many more of us are retired and volunteering, but a fair number are still working.</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43</a:t>
            </a:fld>
            <a:endParaRPr lang="en-US"/>
          </a:p>
        </p:txBody>
      </p:sp>
    </p:spTree>
    <p:extLst>
      <p:ext uri="{BB962C8B-B14F-4D97-AF65-F5344CB8AC3E}">
        <p14:creationId xmlns:p14="http://schemas.microsoft.com/office/powerpoint/2010/main" val="246903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Lots already retired, but a far number don't plan to retire...ever. </a:t>
            </a:r>
            <a:br>
              <a:rPr lang="en-US" dirty="0"/>
            </a:b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48</a:t>
            </a:fld>
            <a:endParaRPr lang="en-US"/>
          </a:p>
        </p:txBody>
      </p:sp>
    </p:spTree>
    <p:extLst>
      <p:ext uri="{BB962C8B-B14F-4D97-AF65-F5344CB8AC3E}">
        <p14:creationId xmlns:p14="http://schemas.microsoft.com/office/powerpoint/2010/main" val="1475432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Which </a:t>
            </a:r>
            <a:r>
              <a:rPr lang="en-US" sz="1200" b="0" i="0" u="none" strike="noStrike" kern="1200" dirty="0" err="1">
                <a:solidFill>
                  <a:schemeClr val="tx1"/>
                </a:solidFill>
                <a:effectLst/>
                <a:latin typeface="+mn-lt"/>
                <a:ea typeface="+mn-ea"/>
                <a:cs typeface="+mn-cs"/>
              </a:rPr>
              <a:t>classmte</a:t>
            </a:r>
            <a:r>
              <a:rPr lang="en-US" sz="1200" b="0" i="0" u="none" strike="noStrike" kern="1200" dirty="0">
                <a:solidFill>
                  <a:schemeClr val="tx1"/>
                </a:solidFill>
                <a:effectLst/>
                <a:latin typeface="+mn-lt"/>
                <a:ea typeface="+mn-ea"/>
                <a:cs typeface="+mn-cs"/>
              </a:rPr>
              <a:t> is this and can I have your phone number?</a:t>
            </a:r>
            <a:br>
              <a:rPr lang="en-US" dirty="0"/>
            </a:b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49</a:t>
            </a:fld>
            <a:endParaRPr lang="en-US"/>
          </a:p>
        </p:txBody>
      </p:sp>
    </p:spTree>
    <p:extLst>
      <p:ext uri="{BB962C8B-B14F-4D97-AF65-F5344CB8AC3E}">
        <p14:creationId xmlns:p14="http://schemas.microsoft.com/office/powerpoint/2010/main" val="1159437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three questions deal more with us moving from the primes of our work lives to a next phase. It starts with question 23- what to do postretirement. Again I went to use a word cloud and the cloud does represent the answers pretty well. Travel was the overwhelming most common response, it was at least mentioned in over a third of the answers. Family featured commonly as well. It is worth mentioning that a significant number of people either hadn’t really broached retirement yet, didn’t have plans, or had no plans to stop working. There were also answers that were more sobering, for examples from classmates dealing with significant challenges, sometimes in terms of their own health and wellbeing, sometimes related to the health and wellbeing of a partner, friend  or family member.   This being Harvard, at least one person was finding retirement busy and challenging enough that they were already planning on retiring from it. </a:t>
            </a:r>
          </a:p>
        </p:txBody>
      </p:sp>
      <p:sp>
        <p:nvSpPr>
          <p:cNvPr id="4" name="Slide Number Placeholder 3"/>
          <p:cNvSpPr>
            <a:spLocks noGrp="1"/>
          </p:cNvSpPr>
          <p:nvPr>
            <p:ph type="sldNum" sz="quarter" idx="5"/>
          </p:nvPr>
        </p:nvSpPr>
        <p:spPr/>
        <p:txBody>
          <a:bodyPr/>
          <a:lstStyle/>
          <a:p>
            <a:fld id="{A8B2C794-2327-A14E-8F2A-34A1F5A15F21}" type="slidenum">
              <a:rPr lang="en-US" smtClean="0"/>
              <a:t>50</a:t>
            </a:fld>
            <a:endParaRPr lang="en-US"/>
          </a:p>
        </p:txBody>
      </p:sp>
    </p:spTree>
    <p:extLst>
      <p:ext uri="{BB962C8B-B14F-4D97-AF65-F5344CB8AC3E}">
        <p14:creationId xmlns:p14="http://schemas.microsoft.com/office/powerpoint/2010/main" val="138845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Ec</a:t>
            </a:r>
            <a:r>
              <a:rPr lang="en-US" sz="1200" b="0" i="0" u="none" strike="noStrike" kern="1200" dirty="0">
                <a:solidFill>
                  <a:schemeClr val="tx1"/>
                </a:solidFill>
                <a:effectLst/>
                <a:latin typeface="+mn-lt"/>
                <a:ea typeface="+mn-ea"/>
                <a:cs typeface="+mn-cs"/>
              </a:rPr>
              <a:t> and Gov types dominated the response pool. I never knew some of the 'other' concentrations were possible.</a:t>
            </a:r>
            <a:br>
              <a:rPr lang="en-US" dirty="0"/>
            </a:b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6</a:t>
            </a:fld>
            <a:endParaRPr lang="en-US"/>
          </a:p>
        </p:txBody>
      </p:sp>
    </p:spTree>
    <p:extLst>
      <p:ext uri="{BB962C8B-B14F-4D97-AF65-F5344CB8AC3E}">
        <p14:creationId xmlns:p14="http://schemas.microsoft.com/office/powerpoint/2010/main" val="2072502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next question, 24 was relatively straight forward. Although the question was structured as open ended, the variety of responses was not as broad as some other questions, and it was relatively easy to categorize the answers as I did in the graph above. The raw numbers are on the y axis and so you can see it was a roughly even split between, downsize, stay put or undecided.  There were some interesting additions to the questions (briefly go thru locations, a couple of the </a:t>
            </a:r>
            <a:r>
              <a:rPr lang="en-US" dirty="0" err="1"/>
              <a:t>upsizers</a:t>
            </a:r>
            <a:r>
              <a:rPr lang="en-US" dirty="0"/>
              <a:t>, reasons for moving and my favorite: God laughs at plans. </a:t>
            </a:r>
          </a:p>
        </p:txBody>
      </p:sp>
      <p:sp>
        <p:nvSpPr>
          <p:cNvPr id="4" name="Slide Number Placeholder 3"/>
          <p:cNvSpPr>
            <a:spLocks noGrp="1"/>
          </p:cNvSpPr>
          <p:nvPr>
            <p:ph type="sldNum" sz="quarter" idx="5"/>
          </p:nvPr>
        </p:nvSpPr>
        <p:spPr/>
        <p:txBody>
          <a:bodyPr/>
          <a:lstStyle/>
          <a:p>
            <a:fld id="{A8B2C794-2327-A14E-8F2A-34A1F5A15F21}" type="slidenum">
              <a:rPr lang="en-US" smtClean="0"/>
              <a:t>52</a:t>
            </a:fld>
            <a:endParaRPr lang="en-US"/>
          </a:p>
        </p:txBody>
      </p:sp>
    </p:spTree>
    <p:extLst>
      <p:ext uri="{BB962C8B-B14F-4D97-AF65-F5344CB8AC3E}">
        <p14:creationId xmlns:p14="http://schemas.microsoft.com/office/powerpoint/2010/main" val="1854884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Double-edged sword of technological progress—Internet, cell phones &amp; more  </a:t>
            </a:r>
          </a:p>
          <a:p>
            <a:pPr rtl="0"/>
            <a:r>
              <a:rPr lang="en-US" sz="1200" b="0" i="0" u="none" strike="noStrike" kern="1200" dirty="0">
                <a:solidFill>
                  <a:schemeClr val="tx1"/>
                </a:solidFill>
                <a:effectLst/>
                <a:latin typeface="+mn-lt"/>
                <a:ea typeface="+mn-ea"/>
                <a:cs typeface="+mn-cs"/>
              </a:rPr>
              <a:t>We marvel at </a:t>
            </a:r>
            <a:r>
              <a:rPr lang="en-US" sz="1200" b="0" i="0" u="sng" strike="noStrike" kern="1200" dirty="0">
                <a:solidFill>
                  <a:schemeClr val="tx1"/>
                </a:solidFill>
                <a:effectLst/>
                <a:latin typeface="+mn-lt"/>
                <a:ea typeface="+mn-ea"/>
                <a:cs typeface="+mn-cs"/>
              </a:rPr>
              <a:t>tech</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the personal computer, Internet, cell phone, AI–and the revolutions in communication &amp; efficiency, like remote work and global connectivity.</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But we’re disturbed about the </a:t>
            </a:r>
            <a:r>
              <a:rPr lang="en-US" sz="1200" b="0" i="0" u="sng" strike="noStrike" kern="1200" dirty="0">
                <a:solidFill>
                  <a:schemeClr val="tx1"/>
                </a:solidFill>
                <a:effectLst/>
                <a:latin typeface="+mn-lt"/>
                <a:ea typeface="+mn-ea"/>
                <a:cs typeface="+mn-cs"/>
              </a:rPr>
              <a:t>side effects</a:t>
            </a:r>
            <a:r>
              <a:rPr lang="en-US" sz="1200" b="0" i="0" u="none" strike="noStrike" kern="1200" dirty="0">
                <a:solidFill>
                  <a:schemeClr val="tx1"/>
                </a:solidFill>
                <a:effectLst/>
                <a:latin typeface="+mn-lt"/>
                <a:ea typeface="+mn-ea"/>
                <a:cs typeface="+mn-cs"/>
              </a:rPr>
              <a:t>: C</a:t>
            </a:r>
            <a:r>
              <a:rPr lang="en-US" sz="1200" b="0" i="1" u="none" strike="noStrike" kern="1200" dirty="0">
                <a:solidFill>
                  <a:schemeClr val="tx1"/>
                </a:solidFill>
                <a:effectLst/>
                <a:latin typeface="+mn-lt"/>
                <a:ea typeface="+mn-ea"/>
                <a:cs typeface="+mn-cs"/>
              </a:rPr>
              <a:t>ell phone dependence, social media, misinformation, disinformation, un-critical thinking, careers made obsolete, social isolation.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Social progress–&amp; regress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in LGBTQ rights &amp; women's opportunities in the workplace, for instance.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Outweighing the remarkable progress are </a:t>
            </a:r>
            <a:r>
              <a:rPr lang="en-US" sz="1200" b="0" i="0" u="sng" strike="noStrike" kern="1200" dirty="0">
                <a:solidFill>
                  <a:schemeClr val="tx1"/>
                </a:solidFill>
                <a:effectLst/>
                <a:latin typeface="+mn-lt"/>
                <a:ea typeface="+mn-ea"/>
                <a:cs typeface="+mn-cs"/>
              </a:rPr>
              <a:t>Trump et al</a:t>
            </a:r>
            <a:r>
              <a:rPr lang="en-US" sz="1200" b="0" i="0" u="none" strike="noStrike" kern="1200" dirty="0">
                <a:solidFill>
                  <a:schemeClr val="tx1"/>
                </a:solidFill>
                <a:effectLst/>
                <a:latin typeface="+mn-lt"/>
                <a:ea typeface="+mn-ea"/>
                <a:cs typeface="+mn-cs"/>
              </a:rPr>
              <a:t>. Any guesses on how many of us name him, MAGA, rising authoritarianism or democracy’s erosion? </a:t>
            </a:r>
            <a:r>
              <a:rPr lang="en-US" sz="1200" b="0" i="0" u="sng" strike="noStrike" kern="1200" dirty="0">
                <a:solidFill>
                  <a:schemeClr val="tx1"/>
                </a:solidFill>
                <a:effectLst/>
                <a:latin typeface="+mn-lt"/>
                <a:ea typeface="+mn-ea"/>
                <a:cs typeface="+mn-cs"/>
              </a:rPr>
              <a:t>90</a:t>
            </a:r>
            <a:r>
              <a:rPr lang="en-US" sz="1200" b="0" i="0" u="none" strike="noStrike" kern="1200" dirty="0">
                <a:solidFill>
                  <a:schemeClr val="tx1"/>
                </a:solidFill>
                <a:effectLst/>
                <a:latin typeface="+mn-lt"/>
                <a:ea typeface="+mn-ea"/>
                <a:cs typeface="+mn-cs"/>
              </a:rPr>
              <a:t>–at least one-third of us. It’s the </a:t>
            </a:r>
            <a:r>
              <a:rPr lang="en-US" sz="1200" b="0" i="0" u="sng" strike="noStrike" kern="1200" dirty="0">
                <a:solidFill>
                  <a:schemeClr val="tx1"/>
                </a:solidFill>
                <a:effectLst/>
                <a:latin typeface="+mn-lt"/>
                <a:ea typeface="+mn-ea"/>
                <a:cs typeface="+mn-cs"/>
              </a:rPr>
              <a:t>single-most mentioned change</a:t>
            </a:r>
            <a:r>
              <a:rPr lang="en-US" sz="1200" b="0" i="0" u="none" strike="noStrike" kern="1200" dirty="0">
                <a:solidFill>
                  <a:schemeClr val="tx1"/>
                </a:solidFill>
                <a:effectLst/>
                <a:latin typeface="+mn-lt"/>
                <a:ea typeface="+mn-ea"/>
                <a:cs typeface="+mn-cs"/>
              </a:rPr>
              <a:t>. We’re despairing and stressed about the attacks on truth, the rule of law, science, civil rights, federal employees and diversity, just to name a few. </a:t>
            </a:r>
            <a:r>
              <a:rPr lang="en-US" sz="1200" b="0" i="1" u="none" strike="noStrike" kern="1200" dirty="0">
                <a:solidFill>
                  <a:schemeClr val="tx1"/>
                </a:solidFill>
                <a:effectLst/>
                <a:latin typeface="+mn-lt"/>
                <a:ea typeface="+mn-ea"/>
                <a:cs typeface="+mn-cs"/>
              </a:rPr>
              <a:t>Here’s one quote: </a:t>
            </a:r>
            <a:r>
              <a:rPr lang="en-US" sz="1200" b="0" i="0" u="none" strike="noStrike" kern="1200" dirty="0">
                <a:solidFill>
                  <a:schemeClr val="tx1"/>
                </a:solidFill>
                <a:effectLst/>
                <a:latin typeface="+mn-lt"/>
                <a:ea typeface="+mn-ea"/>
                <a:cs typeface="+mn-cs"/>
              </a:rPr>
              <a:t>“The current </a:t>
            </a:r>
            <a:r>
              <a:rPr lang="en-US" sz="1200" b="0" i="0" u="sng" strike="noStrike" kern="1200" dirty="0">
                <a:solidFill>
                  <a:schemeClr val="tx1"/>
                </a:solidFill>
                <a:effectLst/>
                <a:latin typeface="+mn-lt"/>
                <a:ea typeface="+mn-ea"/>
                <a:cs typeface="+mn-cs"/>
              </a:rPr>
              <a:t>extreme-right backlash</a:t>
            </a:r>
            <a:r>
              <a:rPr lang="en-US" sz="1200" b="0" i="0" u="none" strike="noStrike" kern="1200" dirty="0">
                <a:solidFill>
                  <a:schemeClr val="tx1"/>
                </a:solidFill>
                <a:effectLst/>
                <a:latin typeface="+mn-lt"/>
                <a:ea typeface="+mn-ea"/>
                <a:cs typeface="+mn-cs"/>
              </a:rPr>
              <a:t>, including the </a:t>
            </a:r>
            <a:r>
              <a:rPr lang="en-US" sz="1200" b="0" i="0" u="sng" strike="noStrike" kern="1200" dirty="0">
                <a:solidFill>
                  <a:schemeClr val="tx1"/>
                </a:solidFill>
                <a:effectLst/>
                <a:latin typeface="+mn-lt"/>
                <a:ea typeface="+mn-ea"/>
                <a:cs typeface="+mn-cs"/>
              </a:rPr>
              <a:t>complete</a:t>
            </a:r>
            <a:r>
              <a:rPr lang="en-US" sz="1200" b="0" i="0" u="none" strike="noStrike" kern="1200" dirty="0">
                <a:solidFill>
                  <a:schemeClr val="tx1"/>
                </a:solidFill>
                <a:effectLst/>
                <a:latin typeface="+mn-lt"/>
                <a:ea typeface="+mn-ea"/>
                <a:cs typeface="+mn-cs"/>
              </a:rPr>
              <a:t> loss of faith in the Supreme Court &amp; our political system, has us questioning whether we want to stay in the US at all. And we see that extreme-right wave in many parts of the world. One step forward, 2 steps back.”</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Fractures–socioeconomic, political, cultural    </a:t>
            </a:r>
            <a:r>
              <a:rPr lang="en-US" sz="1200" b="0" i="0" u="sng" strike="noStrike" kern="1200" dirty="0">
                <a:solidFill>
                  <a:schemeClr val="tx1"/>
                </a:solidFill>
                <a:effectLst/>
                <a:latin typeface="+mn-lt"/>
                <a:ea typeface="+mn-ea"/>
                <a:cs typeface="+mn-cs"/>
              </a:rPr>
              <a:t>Fractures</a:t>
            </a:r>
            <a:r>
              <a:rPr lang="en-US" sz="1200" b="0" i="0" u="none" strike="noStrike" kern="1200" dirty="0">
                <a:solidFill>
                  <a:schemeClr val="tx1"/>
                </a:solidFill>
                <a:effectLst/>
                <a:latin typeface="+mn-lt"/>
                <a:ea typeface="+mn-ea"/>
                <a:cs typeface="+mn-cs"/>
              </a:rPr>
              <a:t> include a loss of civility, of shared facts, shared norms, respect for the press, &amp; trust in institutions. The widening wealth gap. Us vs. Them. Violence.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Higher ed    </a:t>
            </a:r>
            <a:r>
              <a:rPr lang="en-US" sz="1200" b="0" i="0" u="sng" strike="noStrike" kern="1200" dirty="0">
                <a:solidFill>
                  <a:schemeClr val="tx1"/>
                </a:solidFill>
                <a:effectLst/>
                <a:latin typeface="+mn-lt"/>
                <a:ea typeface="+mn-ea"/>
                <a:cs typeface="+mn-cs"/>
              </a:rPr>
              <a:t>Higher ed </a:t>
            </a:r>
            <a:r>
              <a:rPr lang="en-US" sz="1200" b="0" i="0" u="none" strike="noStrike" kern="1200" dirty="0">
                <a:solidFill>
                  <a:schemeClr val="tx1"/>
                </a:solidFill>
                <a:effectLst/>
                <a:latin typeface="+mn-lt"/>
                <a:ea typeface="+mn-ea"/>
                <a:cs typeface="+mn-cs"/>
              </a:rPr>
              <a:t>came up, too: </a:t>
            </a:r>
          </a:p>
          <a:p>
            <a:pPr rtl="0"/>
            <a:r>
              <a:rPr lang="en-US" sz="1200" b="0" i="0" u="none" strike="noStrike" kern="1200" dirty="0">
                <a:solidFill>
                  <a:schemeClr val="tx1"/>
                </a:solidFill>
                <a:effectLst/>
                <a:latin typeface="+mn-lt"/>
                <a:ea typeface="+mn-ea"/>
                <a:cs typeface="+mn-cs"/>
              </a:rPr>
              <a:t>     “The ideological takeover of higher education”</a:t>
            </a:r>
          </a:p>
          <a:p>
            <a:pPr rtl="0"/>
            <a:r>
              <a:rPr lang="en-US" sz="1200" b="0" i="0" u="none" strike="noStrike" kern="1200" dirty="0">
                <a:solidFill>
                  <a:schemeClr val="tx1"/>
                </a:solidFill>
                <a:effectLst/>
                <a:latin typeface="+mn-lt"/>
                <a:ea typeface="+mn-ea"/>
                <a:cs typeface="+mn-cs"/>
              </a:rPr>
              <a:t>     “The rejection of educational excellence in favor of normative groupthink.” </a:t>
            </a:r>
          </a:p>
          <a:p>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rPr>
              <a:t>And:</a:t>
            </a:r>
            <a:r>
              <a:rPr lang="en-US" sz="1200" b="0" i="0" u="none" strike="noStrike" kern="1200" dirty="0">
                <a:solidFill>
                  <a:schemeClr val="tx1"/>
                </a:solidFill>
                <a:effectLst/>
                <a:latin typeface="+mn-lt"/>
                <a:ea typeface="+mn-ea"/>
                <a:cs typeface="+mn-cs"/>
              </a:rPr>
              <a:t>   “I have been </a:t>
            </a:r>
            <a:r>
              <a:rPr lang="en-US" sz="1200" b="0" i="0" u="sng" strike="noStrike" kern="1200" dirty="0">
                <a:solidFill>
                  <a:schemeClr val="tx1"/>
                </a:solidFill>
                <a:effectLst/>
                <a:latin typeface="+mn-lt"/>
                <a:ea typeface="+mn-ea"/>
                <a:cs typeface="+mn-cs"/>
              </a:rPr>
              <a:t>more</a:t>
            </a:r>
            <a:r>
              <a:rPr lang="en-US" sz="1200" b="0" i="0" u="none" strike="noStrike" kern="1200" dirty="0">
                <a:solidFill>
                  <a:schemeClr val="tx1"/>
                </a:solidFill>
                <a:effectLst/>
                <a:latin typeface="+mn-lt"/>
                <a:ea typeface="+mn-ea"/>
                <a:cs typeface="+mn-cs"/>
              </a:rPr>
              <a:t> proud of Harvard than I’ve ever been, for the way it’s stood up to the Trump Administration's corrupt political and financial extortion.”</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54</a:t>
            </a:fld>
            <a:endParaRPr lang="en-US"/>
          </a:p>
        </p:txBody>
      </p:sp>
    </p:spTree>
    <p:extLst>
      <p:ext uri="{BB962C8B-B14F-4D97-AF65-F5344CB8AC3E}">
        <p14:creationId xmlns:p14="http://schemas.microsoft.com/office/powerpoint/2010/main" val="313129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58</a:t>
            </a:fld>
            <a:endParaRPr lang="en-US"/>
          </a:p>
        </p:txBody>
      </p:sp>
    </p:spTree>
    <p:extLst>
      <p:ext uri="{BB962C8B-B14F-4D97-AF65-F5344CB8AC3E}">
        <p14:creationId xmlns:p14="http://schemas.microsoft.com/office/powerpoint/2010/main" val="435883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beliefs that we still hold: Only 3 answers were predominant. Wait </a:t>
            </a:r>
            <a:r>
              <a:rPr lang="en-US" sz="1200" b="0" i="0" u="none" strike="noStrike" kern="1200" dirty="0" err="1">
                <a:solidFill>
                  <a:schemeClr val="tx1"/>
                </a:solidFill>
                <a:effectLst/>
                <a:latin typeface="+mn-lt"/>
                <a:ea typeface="+mn-ea"/>
                <a:cs typeface="+mn-cs"/>
              </a:rPr>
              <a:t>til</a:t>
            </a:r>
            <a:r>
              <a:rPr lang="en-US" sz="1200" b="0" i="0" u="none" strike="noStrike" kern="1200" dirty="0">
                <a:solidFill>
                  <a:schemeClr val="tx1"/>
                </a:solidFill>
                <a:effectLst/>
                <a:latin typeface="+mn-lt"/>
                <a:ea typeface="+mn-ea"/>
                <a:cs typeface="+mn-cs"/>
              </a:rPr>
              <a:t> you see the next slide….</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60</a:t>
            </a:fld>
            <a:endParaRPr lang="en-US"/>
          </a:p>
        </p:txBody>
      </p:sp>
    </p:spTree>
    <p:extLst>
      <p:ext uri="{BB962C8B-B14F-4D97-AF65-F5344CB8AC3E}">
        <p14:creationId xmlns:p14="http://schemas.microsoft.com/office/powerpoint/2010/main" val="3934169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We’ve let go of a lot.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Arc of the moral universe:   Many of us believed the </a:t>
            </a:r>
            <a:r>
              <a:rPr lang="en-US" sz="1200" b="0" i="0" u="sng" strike="noStrike" kern="1200" dirty="0">
                <a:solidFill>
                  <a:schemeClr val="tx1"/>
                </a:solidFill>
                <a:effectLst/>
                <a:latin typeface="+mn-lt"/>
                <a:ea typeface="+mn-ea"/>
                <a:cs typeface="+mn-cs"/>
              </a:rPr>
              <a:t>arc goes toward</a:t>
            </a:r>
            <a:r>
              <a:rPr lang="en-US" sz="1200" b="0" i="0" u="none" strike="noStrike" kern="1200" dirty="0">
                <a:solidFill>
                  <a:schemeClr val="tx1"/>
                </a:solidFill>
                <a:effectLst/>
                <a:latin typeface="+mn-lt"/>
                <a:ea typeface="+mn-ea"/>
                <a:cs typeface="+mn-cs"/>
              </a:rPr>
              <a:t> justice, progress, betterment. Now, we see it’s bent the other way. We’d thought we’d see “the US have a female president.” Maybe troubles in the Middle East resolved. We believed “racism will wither away” and “fascism would never happen in the US.” Not now. Not in our lifetime.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Intelligence &amp; knowledge reign supreme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I’m right:   Because intelligence is everything, and I’m intelligent, </a:t>
            </a:r>
            <a:r>
              <a:rPr lang="en-US" sz="1200" b="0" i="1" u="none" strike="noStrike" kern="1200" dirty="0">
                <a:solidFill>
                  <a:schemeClr val="tx1"/>
                </a:solidFill>
                <a:effectLst/>
                <a:latin typeface="+mn-lt"/>
                <a:ea typeface="+mn-ea"/>
                <a:cs typeface="+mn-cs"/>
              </a:rPr>
              <a:t>I’m right–and certain and in control. </a:t>
            </a:r>
            <a:r>
              <a:rPr lang="en-US" sz="1200" b="0" i="0" u="none" strike="noStrike" kern="1200" dirty="0">
                <a:solidFill>
                  <a:schemeClr val="tx1"/>
                </a:solidFill>
                <a:effectLst/>
                <a:latin typeface="+mn-lt"/>
                <a:ea typeface="+mn-ea"/>
                <a:cs typeface="+mn-cs"/>
              </a:rPr>
              <a:t>Perfection is admirable AND achievable. “I was meant for greatness.”  </a:t>
            </a:r>
            <a:r>
              <a:rPr lang="en-US" sz="1200" b="0" i="0" u="sng" strike="noStrike" kern="1200" dirty="0">
                <a:solidFill>
                  <a:schemeClr val="tx1"/>
                </a:solidFill>
                <a:effectLst/>
                <a:latin typeface="+mn-lt"/>
                <a:ea typeface="+mn-ea"/>
                <a:cs typeface="+mn-cs"/>
              </a:rPr>
              <a:t>Cringe!</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Meritocracy:  In college, we thought Merit &amp; individual effort determine outcomes. </a:t>
            </a:r>
          </a:p>
          <a:p>
            <a:pPr rtl="0"/>
            <a:r>
              <a:rPr lang="en-US" sz="1200" b="0" i="0" u="none" strike="noStrike" kern="1200" dirty="0">
                <a:solidFill>
                  <a:schemeClr val="tx1"/>
                </a:solidFill>
                <a:effectLst/>
                <a:latin typeface="+mn-lt"/>
                <a:ea typeface="+mn-ea"/>
                <a:cs typeface="+mn-cs"/>
              </a:rPr>
              <a:t>We now recognize the role of luck, timing, who our parents happen to be, privilege, who we know. It’s a more humbled, complicated view of success. It’s also the view of Harvard political philosopher Michael Sandel, though his wildly popular “Justice” course was launched too late for most of us.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Goodness prevails:  We’re disillusioned about </a:t>
            </a:r>
            <a:r>
              <a:rPr lang="en-US" sz="1200" b="0" i="0" u="sng" strike="noStrike" kern="1200" dirty="0">
                <a:solidFill>
                  <a:schemeClr val="tx1"/>
                </a:solidFill>
                <a:effectLst/>
                <a:latin typeface="+mn-lt"/>
                <a:ea typeface="+mn-ea"/>
                <a:cs typeface="+mn-cs"/>
              </a:rPr>
              <a:t>goodness</a:t>
            </a:r>
            <a:r>
              <a:rPr lang="en-US" sz="1200" b="0" i="0" u="none" strike="noStrike" kern="1200" dirty="0">
                <a:solidFill>
                  <a:schemeClr val="tx1"/>
                </a:solidFill>
                <a:effectLst/>
                <a:latin typeface="+mn-lt"/>
                <a:ea typeface="+mn-ea"/>
                <a:cs typeface="+mn-cs"/>
              </a:rPr>
              <a:t> – that people (particularly Americans &amp; govt officials) are generally good, and want to make the world better.   </a:t>
            </a:r>
          </a:p>
          <a:p>
            <a:pPr rtl="0"/>
            <a:r>
              <a:rPr lang="en-US" sz="1200" b="0" i="0" u="none" strike="noStrike" kern="1200" dirty="0">
                <a:solidFill>
                  <a:schemeClr val="tx1"/>
                </a:solidFill>
                <a:effectLst/>
                <a:latin typeface="+mn-lt"/>
                <a:ea typeface="+mn-ea"/>
                <a:cs typeface="+mn-cs"/>
              </a:rPr>
              <a:t>Nope, the Good Guys don’t always win. No longer do we believe in American exceptionalism. </a:t>
            </a:r>
          </a:p>
          <a:p>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Death penalty</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rPr>
              <a:t>IF ASKED:</a:t>
            </a:r>
            <a:r>
              <a:rPr lang="en-US" sz="1200" b="0" i="0" u="none" strike="noStrike" kern="1200" dirty="0">
                <a:solidFill>
                  <a:schemeClr val="tx1"/>
                </a:solidFill>
                <a:effectLst/>
                <a:latin typeface="+mn-lt"/>
                <a:ea typeface="+mn-ea"/>
                <a:cs typeface="+mn-cs"/>
              </a:rPr>
              <a:t> A h</a:t>
            </a:r>
            <a:r>
              <a:rPr lang="en-US" sz="1200" b="0" i="1" u="none" strike="noStrike" kern="1200" dirty="0">
                <a:solidFill>
                  <a:schemeClr val="tx1"/>
                </a:solidFill>
                <a:effectLst/>
                <a:latin typeface="+mn-lt"/>
                <a:ea typeface="+mn-ea"/>
                <a:cs typeface="+mn-cs"/>
              </a:rPr>
              <a:t>andful said they’ve become anti-death penalty. Unclear if they were neutral or pro-death penalty before. </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61</a:t>
            </a:fld>
            <a:endParaRPr lang="en-US"/>
          </a:p>
        </p:txBody>
      </p:sp>
    </p:spTree>
    <p:extLst>
      <p:ext uri="{BB962C8B-B14F-4D97-AF65-F5344CB8AC3E}">
        <p14:creationId xmlns:p14="http://schemas.microsoft.com/office/powerpoint/2010/main" val="973136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question is also a little backwards looking, Q 29. I thought a word cloud could best illustrate this answer. The “winner” if there was such a thing was music with 28 individuals citing it, while cooking, languages, gardening, golf and gardening all had between 10 and 20 responses. As you might expect from a group like this, there was a huge number of disparate responses, from opera to archery, drones to rock polishing. However, there was at least one thing that didn’t completely ring true- only one person admitted to pickleball. </a:t>
            </a:r>
          </a:p>
        </p:txBody>
      </p:sp>
      <p:sp>
        <p:nvSpPr>
          <p:cNvPr id="4" name="Slide Number Placeholder 3"/>
          <p:cNvSpPr>
            <a:spLocks noGrp="1"/>
          </p:cNvSpPr>
          <p:nvPr>
            <p:ph type="sldNum" sz="quarter" idx="5"/>
          </p:nvPr>
        </p:nvSpPr>
        <p:spPr/>
        <p:txBody>
          <a:bodyPr/>
          <a:lstStyle/>
          <a:p>
            <a:fld id="{A8B2C794-2327-A14E-8F2A-34A1F5A15F21}" type="slidenum">
              <a:rPr lang="en-US" smtClean="0"/>
              <a:t>66</a:t>
            </a:fld>
            <a:endParaRPr lang="en-US"/>
          </a:p>
        </p:txBody>
      </p:sp>
    </p:spTree>
    <p:extLst>
      <p:ext uri="{BB962C8B-B14F-4D97-AF65-F5344CB8AC3E}">
        <p14:creationId xmlns:p14="http://schemas.microsoft.com/office/powerpoint/2010/main" val="2326542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1" u="none" strike="noStrike" kern="1200" dirty="0">
                <a:solidFill>
                  <a:schemeClr val="tx1"/>
                </a:solidFill>
                <a:effectLst/>
                <a:latin typeface="+mn-lt"/>
                <a:ea typeface="+mn-ea"/>
                <a:cs typeface="+mn-cs"/>
              </a:rPr>
              <a:t>As 1 classmate said to the Bucket List question, “Hoping to get some </a:t>
            </a:r>
            <a:r>
              <a:rPr lang="en-US" sz="1200" b="0" i="1" u="sng" strike="noStrike" kern="1200" dirty="0">
                <a:solidFill>
                  <a:schemeClr val="tx1"/>
                </a:solidFill>
                <a:effectLst/>
                <a:latin typeface="+mn-lt"/>
                <a:ea typeface="+mn-ea"/>
                <a:cs typeface="+mn-cs"/>
              </a:rPr>
              <a:t>great new ideas</a:t>
            </a:r>
            <a:r>
              <a:rPr lang="en-US" sz="1200" b="0" i="1" u="none" strike="noStrike" kern="1200" dirty="0">
                <a:solidFill>
                  <a:schemeClr val="tx1"/>
                </a:solidFill>
                <a:effectLst/>
                <a:latin typeface="+mn-lt"/>
                <a:ea typeface="+mn-ea"/>
                <a:cs typeface="+mn-cs"/>
              </a:rPr>
              <a:t> from everyone else at the reunion.”  – </a:t>
            </a:r>
            <a:r>
              <a:rPr lang="en-US" sz="1200" b="0" i="0" u="none" strike="noStrike" kern="1200" dirty="0">
                <a:solidFill>
                  <a:schemeClr val="tx1"/>
                </a:solidFill>
                <a:effectLst/>
                <a:latin typeface="+mn-lt"/>
                <a:ea typeface="+mn-ea"/>
                <a:cs typeface="+mn-cs"/>
              </a:rPr>
              <a:t>So, listen up!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TRAVEL</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is far and away the #1 answer. It’s named by ⅔ of us, and often exclusively. Hottest destinations: Patagonia, Japan, Antarctica, Africa, New Zealand, Italy, France. </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a:t>
            </a:r>
          </a:p>
          <a:p>
            <a:pPr rtl="0"/>
            <a:r>
              <a:rPr lang="en-US" sz="1200" b="0" i="0" u="none" strike="noStrike" kern="1200" dirty="0">
                <a:solidFill>
                  <a:schemeClr val="tx1"/>
                </a:solidFill>
                <a:effectLst/>
                <a:latin typeface="+mn-lt"/>
                <a:ea typeface="+mn-ea"/>
                <a:cs typeface="+mn-cs"/>
              </a:rPr>
              <a:t>For Bucket-list travel, several classmates use  </a:t>
            </a:r>
            <a:r>
              <a:rPr lang="en-US" sz="1200" b="0" i="0" u="sng" strike="noStrike" kern="1200" dirty="0">
                <a:solidFill>
                  <a:schemeClr val="tx1"/>
                </a:solidFill>
                <a:effectLst/>
                <a:latin typeface="+mn-lt"/>
                <a:ea typeface="+mn-ea"/>
                <a:cs typeface="+mn-cs"/>
              </a:rPr>
              <a:t>Checklists</a:t>
            </a:r>
            <a:r>
              <a:rPr lang="en-US" sz="1200" b="0" i="1" u="none" strike="noStrike" kern="1200" dirty="0">
                <a:solidFill>
                  <a:schemeClr val="tx1"/>
                </a:solidFill>
                <a:effectLst/>
                <a:latin typeface="+mn-lt"/>
                <a:ea typeface="+mn-ea"/>
                <a:cs typeface="+mn-cs"/>
              </a:rPr>
              <a:t>: Visit the 50 states. All 63 national parks (did you know there’s 1 in American Samoa?). All Canadian provinces. Games at all MLB stadiums. The 4 tennis Grand Slams. Reach 100 countries.</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rPr>
              <a:t>Other travel niches</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 </a:t>
            </a:r>
            <a:r>
              <a:rPr lang="en-US" sz="1200" b="0" i="0" u="sng" strike="noStrike" kern="1200" dirty="0" err="1">
                <a:solidFill>
                  <a:schemeClr val="tx1"/>
                </a:solidFill>
                <a:effectLst/>
                <a:latin typeface="+mn-lt"/>
                <a:ea typeface="+mn-ea"/>
                <a:cs typeface="+mn-cs"/>
              </a:rPr>
              <a:t>DIR</a:t>
            </a:r>
            <a:r>
              <a:rPr lang="en-US" sz="1200" b="0" i="1" u="none" strike="noStrike" kern="1200" dirty="0" err="1">
                <a:solidFill>
                  <a:schemeClr val="tx1"/>
                </a:solidFill>
                <a:effectLst/>
                <a:latin typeface="+mn-lt"/>
                <a:ea typeface="+mn-ea"/>
                <a:cs typeface="+mn-cs"/>
              </a:rPr>
              <a:t>igible</a:t>
            </a:r>
            <a:r>
              <a:rPr lang="en-US" sz="1200" b="0" i="1" u="none" strike="noStrike" kern="1200" dirty="0">
                <a:solidFill>
                  <a:schemeClr val="tx1"/>
                </a:solidFill>
                <a:effectLst/>
                <a:latin typeface="+mn-lt"/>
                <a:ea typeface="+mn-ea"/>
                <a:cs typeface="+mn-cs"/>
              </a:rPr>
              <a:t> travel. Quarries in Africa. Safaris in Africa–by horse. Total eclipses. Space.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WRITING</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is popular, too– writing about travel, for one. Also poetry, columns, memoirs, scripts. </a:t>
            </a:r>
          </a:p>
          <a:p>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(Re-)learning, mastering</a:t>
            </a:r>
            <a:r>
              <a:rPr lang="en-US" sz="1200" b="0" i="0" u="none" strike="noStrike" kern="1200" dirty="0">
                <a:solidFill>
                  <a:schemeClr val="tx1"/>
                </a:solidFill>
                <a:effectLst/>
                <a:latin typeface="+mn-lt"/>
                <a:ea typeface="+mn-ea"/>
                <a:cs typeface="+mn-cs"/>
              </a:rPr>
              <a:t>   We want to learn or improve </a:t>
            </a:r>
            <a:r>
              <a:rPr lang="en-US" sz="1200" b="0" i="1" u="none" strike="noStrike" kern="1200" dirty="0">
                <a:solidFill>
                  <a:schemeClr val="tx1"/>
                </a:solidFill>
                <a:effectLst/>
                <a:latin typeface="+mn-lt"/>
                <a:ea typeface="+mn-ea"/>
                <a:cs typeface="+mn-cs"/>
              </a:rPr>
              <a:t>Banjo playing &amp; bass fishing, Arabic, Latin, &amp; Romance Languages, and surfing. Master quantum mechanics &amp; general relativity.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Family-wise,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we’re focused on </a:t>
            </a:r>
            <a:r>
              <a:rPr lang="en-US" sz="1200" b="0" i="0" u="sng" strike="noStrike" kern="1200" dirty="0">
                <a:solidFill>
                  <a:schemeClr val="tx1"/>
                </a:solidFill>
                <a:effectLst/>
                <a:latin typeface="+mn-lt"/>
                <a:ea typeface="+mn-ea"/>
                <a:cs typeface="+mn-cs"/>
              </a:rPr>
              <a:t>grandchildren</a:t>
            </a:r>
            <a:r>
              <a:rPr lang="en-US" sz="1200" b="0" i="0" u="none" strike="noStrike" kern="1200" dirty="0">
                <a:solidFill>
                  <a:schemeClr val="tx1"/>
                </a:solidFill>
                <a:effectLst/>
                <a:latin typeface="+mn-lt"/>
                <a:ea typeface="+mn-ea"/>
                <a:cs typeface="+mn-cs"/>
              </a:rPr>
              <a:t>– we want them, and </a:t>
            </a:r>
            <a:r>
              <a:rPr lang="en-US" sz="1200" b="0" i="0" u="none" strike="noStrike" kern="1200" dirty="0" err="1">
                <a:solidFill>
                  <a:schemeClr val="tx1"/>
                </a:solidFill>
                <a:effectLst/>
                <a:latin typeface="+mn-lt"/>
                <a:ea typeface="+mn-ea"/>
                <a:cs typeface="+mn-cs"/>
              </a:rPr>
              <a:t>wanna</a:t>
            </a:r>
            <a:r>
              <a:rPr lang="en-US" sz="1200" b="0" i="0" u="none" strike="noStrike" kern="1200" dirty="0">
                <a:solidFill>
                  <a:schemeClr val="tx1"/>
                </a:solidFill>
                <a:effectLst/>
                <a:latin typeface="+mn-lt"/>
                <a:ea typeface="+mn-ea"/>
                <a:cs typeface="+mn-cs"/>
              </a:rPr>
              <a:t> hang out with them. </a:t>
            </a:r>
          </a:p>
          <a:p>
            <a:endParaRPr lang="en-US" sz="1200" b="0" i="0" u="none" strike="noStrike" kern="1200" dirty="0">
              <a:solidFill>
                <a:schemeClr val="tx1"/>
              </a:solidFill>
              <a:effectLst/>
              <a:latin typeface="+mn-lt"/>
              <a:ea typeface="+mn-ea"/>
              <a:cs typeface="+mn-cs"/>
            </a:endParaRPr>
          </a:p>
          <a:p>
            <a:pPr rtl="0"/>
            <a:r>
              <a:rPr lang="en-US" sz="1200" b="0" i="0" u="sng" strike="noStrike" kern="1200" dirty="0">
                <a:solidFill>
                  <a:schemeClr val="tx1"/>
                </a:solidFill>
                <a:effectLst/>
                <a:latin typeface="+mn-lt"/>
                <a:ea typeface="+mn-ea"/>
                <a:cs typeface="+mn-cs"/>
              </a:rPr>
              <a:t>None of the above</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There are Outliers among us, of course: People who say they’ve completed their lists. Or don’t have one. Or </a:t>
            </a:r>
            <a:r>
              <a:rPr lang="en-US" sz="1200" b="0" i="0" u="sng" strike="noStrike" kern="1200" dirty="0">
                <a:solidFill>
                  <a:schemeClr val="tx1"/>
                </a:solidFill>
                <a:effectLst/>
                <a:latin typeface="+mn-lt"/>
                <a:ea typeface="+mn-ea"/>
                <a:cs typeface="+mn-cs"/>
              </a:rPr>
              <a:t>everything</a:t>
            </a:r>
            <a:r>
              <a:rPr lang="en-US" sz="1200" b="0" i="0" u="none" strike="noStrike" kern="1200" dirty="0">
                <a:solidFill>
                  <a:schemeClr val="tx1"/>
                </a:solidFill>
                <a:effectLst/>
                <a:latin typeface="+mn-lt"/>
                <a:ea typeface="+mn-ea"/>
                <a:cs typeface="+mn-cs"/>
              </a:rPr>
              <a:t> they do seems to be on the list. Or they list things they don’t plan to do–the </a:t>
            </a:r>
            <a:r>
              <a:rPr lang="en-US" sz="1200" b="0" i="0" u="none" strike="noStrike" kern="1200" dirty="0" err="1">
                <a:solidFill>
                  <a:schemeClr val="tx1"/>
                </a:solidFill>
                <a:effectLst/>
                <a:latin typeface="+mn-lt"/>
                <a:ea typeface="+mn-ea"/>
                <a:cs typeface="+mn-cs"/>
              </a:rPr>
              <a:t>Unbucket</a:t>
            </a:r>
            <a:r>
              <a:rPr lang="en-US" sz="1200" b="0" i="0" u="none" strike="noStrike" kern="1200" dirty="0">
                <a:solidFill>
                  <a:schemeClr val="tx1"/>
                </a:solidFill>
                <a:effectLst/>
                <a:latin typeface="+mn-lt"/>
                <a:ea typeface="+mn-ea"/>
                <a:cs typeface="+mn-cs"/>
              </a:rPr>
              <a:t> List.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67</a:t>
            </a:fld>
            <a:endParaRPr lang="en-US"/>
          </a:p>
        </p:txBody>
      </p:sp>
    </p:spTree>
    <p:extLst>
      <p:ext uri="{BB962C8B-B14F-4D97-AF65-F5344CB8AC3E}">
        <p14:creationId xmlns:p14="http://schemas.microsoft.com/office/powerpoint/2010/main" val="109785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question is probably the most poignant of the ones that I handled. It’s also the one where my interpretation probably takes the most liberties. I thought categorizing the answers was probably the best route to take with this but there is no question that it probably meant that my interpretations could have altered the characteristics of the answers. That being said…..(go thru the figure). I hope that categorizing in this way doesn’t overly distract from some of the challenges facing classmates. As such I chose four responses to highlight: ( go thru the four responses)</a:t>
            </a:r>
          </a:p>
        </p:txBody>
      </p:sp>
      <p:sp>
        <p:nvSpPr>
          <p:cNvPr id="4" name="Slide Number Placeholder 3"/>
          <p:cNvSpPr>
            <a:spLocks noGrp="1"/>
          </p:cNvSpPr>
          <p:nvPr>
            <p:ph type="sldNum" sz="quarter" idx="5"/>
          </p:nvPr>
        </p:nvSpPr>
        <p:spPr/>
        <p:txBody>
          <a:bodyPr/>
          <a:lstStyle/>
          <a:p>
            <a:fld id="{A8B2C794-2327-A14E-8F2A-34A1F5A15F21}" type="slidenum">
              <a:rPr lang="en-US" smtClean="0"/>
              <a:t>69</a:t>
            </a:fld>
            <a:endParaRPr lang="en-US"/>
          </a:p>
        </p:txBody>
      </p:sp>
    </p:spTree>
    <p:extLst>
      <p:ext uri="{BB962C8B-B14F-4D97-AF65-F5344CB8AC3E}">
        <p14:creationId xmlns:p14="http://schemas.microsoft.com/office/powerpoint/2010/main" val="3014606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distribution has been pretty steady over. I wonder if the switch between family and friends in 2021 was because we we seeing too much of our family?</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71</a:t>
            </a:fld>
            <a:endParaRPr lang="en-US"/>
          </a:p>
        </p:txBody>
      </p:sp>
    </p:spTree>
    <p:extLst>
      <p:ext uri="{BB962C8B-B14F-4D97-AF65-F5344CB8AC3E}">
        <p14:creationId xmlns:p14="http://schemas.microsoft.com/office/powerpoint/2010/main" val="2778981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so many wonderful, well-considered responses to this one. The most common: telling our younger selves just to relax and breathe into the moment and it’ll all work out. There were also many variants on self-acceptance acknowledging our self worth. Things I think maybe some of us still struggle with a bit today. There were also multiple reminders to be less rigid in our thinking, and to stop talking and just let other people’s ideas in.</a:t>
            </a:r>
          </a:p>
          <a:p>
            <a:endParaRPr lang="en-US" dirty="0"/>
          </a:p>
          <a:p>
            <a:r>
              <a:rPr lang="en-US" dirty="0"/>
              <a:t>And here are a few great quotes from you all….</a:t>
            </a:r>
          </a:p>
        </p:txBody>
      </p:sp>
      <p:sp>
        <p:nvSpPr>
          <p:cNvPr id="4" name="Slide Number Placeholder 3"/>
          <p:cNvSpPr>
            <a:spLocks noGrp="1"/>
          </p:cNvSpPr>
          <p:nvPr>
            <p:ph type="sldNum" sz="quarter" idx="5"/>
          </p:nvPr>
        </p:nvSpPr>
        <p:spPr/>
        <p:txBody>
          <a:bodyPr/>
          <a:lstStyle/>
          <a:p>
            <a:fld id="{A8B2C794-2327-A14E-8F2A-34A1F5A15F21}" type="slidenum">
              <a:rPr lang="en-US" smtClean="0"/>
              <a:t>76</a:t>
            </a:fld>
            <a:endParaRPr lang="en-US"/>
          </a:p>
        </p:txBody>
      </p:sp>
    </p:spTree>
    <p:extLst>
      <p:ext uri="{BB962C8B-B14F-4D97-AF65-F5344CB8AC3E}">
        <p14:creationId xmlns:p14="http://schemas.microsoft.com/office/powerpoint/2010/main" val="185566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Rock, classical, and jazz music were the most common answers. I got a lot of flak for the way I lumped genres together. I blame Wikipedia. Not enough people listed particular pieces of music to put together a mix tape or whatever it's called now.</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14</a:t>
            </a:fld>
            <a:endParaRPr lang="en-US"/>
          </a:p>
        </p:txBody>
      </p:sp>
    </p:spTree>
    <p:extLst>
      <p:ext uri="{BB962C8B-B14F-4D97-AF65-F5344CB8AC3E}">
        <p14:creationId xmlns:p14="http://schemas.microsoft.com/office/powerpoint/2010/main" val="1463268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strike="noStrike" kern="1200" dirty="0">
                <a:solidFill>
                  <a:schemeClr val="tx1"/>
                </a:solidFill>
                <a:effectLst/>
                <a:latin typeface="+mn-lt"/>
                <a:ea typeface="+mn-ea"/>
                <a:cs typeface="+mn-cs"/>
              </a:rPr>
              <a:t>Shifts–career, location, personal</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Our 21-year old selves would be surprised, if not dumbfounded, by several things–   like our careers:  We did or did not become a professor. We became a tax consultant (</a:t>
            </a:r>
            <a:r>
              <a:rPr lang="en-US" sz="1200" b="0" i="0" u="sng" strike="noStrike" kern="1200" dirty="0">
                <a:solidFill>
                  <a:schemeClr val="tx1"/>
                </a:solidFill>
                <a:effectLst/>
                <a:latin typeface="+mn-lt"/>
                <a:ea typeface="+mn-ea"/>
                <a:cs typeface="+mn-cs"/>
              </a:rPr>
              <a:t>and</a:t>
            </a:r>
            <a:r>
              <a:rPr lang="en-US" sz="1200" b="0" i="0" u="none" strike="noStrike" kern="1200" dirty="0">
                <a:solidFill>
                  <a:schemeClr val="tx1"/>
                </a:solidFill>
                <a:effectLst/>
                <a:latin typeface="+mn-lt"/>
                <a:ea typeface="+mn-ea"/>
                <a:cs typeface="+mn-cs"/>
              </a:rPr>
              <a:t> even found it  “rewarding &amp; exciting”!). Or an elected official. A surgeon. A </a:t>
            </a:r>
            <a:r>
              <a:rPr lang="en-US" sz="1200" b="0" i="1" u="none" strike="noStrike" kern="1200" dirty="0">
                <a:solidFill>
                  <a:schemeClr val="tx1"/>
                </a:solidFill>
                <a:effectLst/>
                <a:latin typeface="+mn-lt"/>
                <a:ea typeface="+mn-ea"/>
                <a:cs typeface="+mn-cs"/>
              </a:rPr>
              <a:t>sha</a:t>
            </a:r>
            <a:r>
              <a:rPr lang="en-US" sz="1200" b="0" i="0" u="none" strike="noStrike" kern="1200" dirty="0">
                <a:solidFill>
                  <a:schemeClr val="tx1"/>
                </a:solidFill>
                <a:effectLst/>
                <a:latin typeface="+mn-lt"/>
                <a:ea typeface="+mn-ea"/>
                <a:cs typeface="+mn-cs"/>
              </a:rPr>
              <a:t>man.</a:t>
            </a:r>
            <a:r>
              <a:rPr lang="en-US" sz="1200" b="0" i="1" u="none" strike="noStrike" kern="1200" dirty="0">
                <a:solidFill>
                  <a:schemeClr val="tx1"/>
                </a:solidFill>
                <a:effectLst/>
                <a:latin typeface="+mn-lt"/>
                <a:ea typeface="+mn-ea"/>
                <a:cs typeface="+mn-cs"/>
              </a:rPr>
              <a:t>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1" u="sng" strike="noStrike" kern="1200" dirty="0">
                <a:solidFill>
                  <a:schemeClr val="tx1"/>
                </a:solidFill>
                <a:effectLst/>
                <a:latin typeface="+mn-lt"/>
                <a:ea typeface="+mn-ea"/>
                <a:cs typeface="+mn-cs"/>
              </a:rPr>
              <a:t>Geographically</a:t>
            </a:r>
            <a:r>
              <a:rPr lang="en-US" sz="1200" b="0" i="0" u="sng"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 handful surprisingly returned to their hometowns– and for one classmate, less than a mile from their childhood house. There’s expats, rural townspeople, and a Mainer.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 few classmates went from shy to public speaking, reporting, or organizing political protests. </a:t>
            </a:r>
          </a:p>
          <a:p>
            <a:pPr rtl="0"/>
            <a:r>
              <a:rPr lang="en-US" sz="1200" b="0" i="0" u="none" strike="noStrike" kern="1200" dirty="0">
                <a:solidFill>
                  <a:schemeClr val="tx1"/>
                </a:solidFill>
                <a:effectLst/>
                <a:latin typeface="+mn-lt"/>
                <a:ea typeface="+mn-ea"/>
                <a:cs typeface="+mn-cs"/>
              </a:rPr>
              <a:t>One went from devout atheist at Harvard to Bible Study teacher and Methodist choir leader. A couple of people shifted right politically.</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Relationships</a:t>
            </a:r>
            <a:r>
              <a:rPr lang="en-US" sz="1200" b="0" i="0" u="none" strike="noStrike" kern="1200" dirty="0">
                <a:solidFill>
                  <a:schemeClr val="tx1"/>
                </a:solidFill>
                <a:effectLst/>
                <a:latin typeface="+mn-lt"/>
                <a:ea typeface="+mn-ea"/>
                <a:cs typeface="+mn-cs"/>
              </a:rPr>
              <a:t>, and particularly our happiness in them,</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have often been surprising– I got married, or stayed married for so long. I enjoyed motherhood, love grandparenting. I’m single &amp; thriving.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Relaxed &amp; comfortable in our own skin</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We’re less competitive, if not downright unambitious. We admit we’re vulnerable and need help. We’re happy not because of our achievements &amp; prestigious credentials, but because of friends, family &amp; purpose. </a:t>
            </a:r>
          </a:p>
          <a:p>
            <a:r>
              <a:rPr lang="en-US" sz="1200" b="0" i="1" u="none" strike="noStrike" kern="1200" dirty="0">
                <a:solidFill>
                  <a:schemeClr val="tx1"/>
                </a:solidFill>
                <a:effectLst/>
                <a:latin typeface="+mn-lt"/>
                <a:ea typeface="+mn-ea"/>
                <a:cs typeface="+mn-cs"/>
              </a:rPr>
              <a:t>   </a:t>
            </a:r>
          </a:p>
          <a:p>
            <a:r>
              <a:rPr lang="en-US" sz="1200" b="0" i="1" u="none" strike="noStrike" kern="1200" dirty="0">
                <a:solidFill>
                  <a:schemeClr val="tx1"/>
                </a:solidFill>
                <a:effectLst/>
                <a:latin typeface="+mn-lt"/>
                <a:ea typeface="+mn-ea"/>
                <a:cs typeface="+mn-cs"/>
              </a:rPr>
              <a:t>So, show of hands: </a:t>
            </a:r>
            <a:r>
              <a:rPr lang="en-US" sz="1200" b="0" i="0" u="sng" strike="noStrike" kern="1200" dirty="0">
                <a:solidFill>
                  <a:schemeClr val="tx1"/>
                </a:solidFill>
                <a:effectLst/>
                <a:latin typeface="+mn-lt"/>
                <a:ea typeface="+mn-ea"/>
                <a:cs typeface="+mn-cs"/>
              </a:rPr>
              <a:t>Who’s gotten over imposter syndrome?</a:t>
            </a:r>
            <a:r>
              <a:rPr lang="en-US" sz="1200" b="0" i="1"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79</a:t>
            </a:fld>
            <a:endParaRPr lang="en-US"/>
          </a:p>
        </p:txBody>
      </p:sp>
    </p:spTree>
    <p:extLst>
      <p:ext uri="{BB962C8B-B14F-4D97-AF65-F5344CB8AC3E}">
        <p14:creationId xmlns:p14="http://schemas.microsoft.com/office/powerpoint/2010/main" val="2308980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our survey, we asked you all if there’s anything else you’d like to say to your classmates. We got one business promotion (you know who you are), and one person who said they wouldn’t presume to know what their classmates might want to hear. But many of you spoke from the heart. The number one answer: wishing it had been possible to meet and hang out with more of our 1630 classmates during our four years together. Also, a lot of good reminders for navigating this world. And more than one simply said “Thank you.” Which seems to make this a good time for us to say thank you to all who took the time to respond to our survey, and to all of you for sharing in the results with us today.</a:t>
            </a:r>
          </a:p>
          <a:p>
            <a:endParaRPr lang="en-US" dirty="0"/>
          </a:p>
          <a:p>
            <a:r>
              <a:rPr lang="en-US" dirty="0"/>
              <a:t>Now it’s time for prizes!</a:t>
            </a:r>
          </a:p>
        </p:txBody>
      </p:sp>
      <p:sp>
        <p:nvSpPr>
          <p:cNvPr id="4" name="Slide Number Placeholder 3"/>
          <p:cNvSpPr>
            <a:spLocks noGrp="1"/>
          </p:cNvSpPr>
          <p:nvPr>
            <p:ph type="sldNum" sz="quarter" idx="5"/>
          </p:nvPr>
        </p:nvSpPr>
        <p:spPr/>
        <p:txBody>
          <a:bodyPr/>
          <a:lstStyle/>
          <a:p>
            <a:fld id="{A8B2C794-2327-A14E-8F2A-34A1F5A15F21}" type="slidenum">
              <a:rPr lang="en-US" smtClean="0"/>
              <a:t>82</a:t>
            </a:fld>
            <a:endParaRPr lang="en-US"/>
          </a:p>
        </p:txBody>
      </p:sp>
    </p:spTree>
    <p:extLst>
      <p:ext uri="{BB962C8B-B14F-4D97-AF65-F5344CB8AC3E}">
        <p14:creationId xmlns:p14="http://schemas.microsoft.com/office/powerpoint/2010/main" val="2493797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classmate with the guest room: we just need to know where you are, and when we should arrive.</a:t>
            </a:r>
          </a:p>
        </p:txBody>
      </p:sp>
      <p:sp>
        <p:nvSpPr>
          <p:cNvPr id="4" name="Slide Number Placeholder 3"/>
          <p:cNvSpPr>
            <a:spLocks noGrp="1"/>
          </p:cNvSpPr>
          <p:nvPr>
            <p:ph type="sldNum" sz="quarter" idx="5"/>
          </p:nvPr>
        </p:nvSpPr>
        <p:spPr/>
        <p:txBody>
          <a:bodyPr/>
          <a:lstStyle/>
          <a:p>
            <a:fld id="{A8B2C794-2327-A14E-8F2A-34A1F5A15F21}" type="slidenum">
              <a:rPr lang="en-US" smtClean="0"/>
              <a:t>84</a:t>
            </a:fld>
            <a:endParaRPr lang="en-US"/>
          </a:p>
        </p:txBody>
      </p:sp>
    </p:spTree>
    <p:extLst>
      <p:ext uri="{BB962C8B-B14F-4D97-AF65-F5344CB8AC3E}">
        <p14:creationId xmlns:p14="http://schemas.microsoft.com/office/powerpoint/2010/main" val="907042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86</a:t>
            </a:fld>
            <a:endParaRPr lang="en-US"/>
          </a:p>
        </p:txBody>
      </p:sp>
    </p:spTree>
    <p:extLst>
      <p:ext uri="{BB962C8B-B14F-4D97-AF65-F5344CB8AC3E}">
        <p14:creationId xmlns:p14="http://schemas.microsoft.com/office/powerpoint/2010/main" val="1850002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87</a:t>
            </a:fld>
            <a:endParaRPr lang="en-US"/>
          </a:p>
        </p:txBody>
      </p:sp>
    </p:spTree>
    <p:extLst>
      <p:ext uri="{BB962C8B-B14F-4D97-AF65-F5344CB8AC3E}">
        <p14:creationId xmlns:p14="http://schemas.microsoft.com/office/powerpoint/2010/main" val="2158250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 and away the top response here was some form of celebrating the stimulating conversations we had in dining hall! Other than that, hanging out or attending the house master teas came up a lot, as did various forms of partying, of course—including more than one creative beach solution, at least one involving a large amount of actual sand deposited in a common room. You know who you are. And while some of us were never invited (ahem), there were a surprising number of votes for the Adams House clothing optional pool.</a:t>
            </a:r>
          </a:p>
          <a:p>
            <a:endParaRPr lang="en-US" dirty="0"/>
          </a:p>
          <a:p>
            <a:r>
              <a:rPr lang="en-US" dirty="0"/>
              <a:t>Here are some of your “favorite house memory” quotes….</a:t>
            </a:r>
          </a:p>
        </p:txBody>
      </p:sp>
      <p:sp>
        <p:nvSpPr>
          <p:cNvPr id="4" name="Slide Number Placeholder 3"/>
          <p:cNvSpPr>
            <a:spLocks noGrp="1"/>
          </p:cNvSpPr>
          <p:nvPr>
            <p:ph type="sldNum" sz="quarter" idx="5"/>
          </p:nvPr>
        </p:nvSpPr>
        <p:spPr/>
        <p:txBody>
          <a:bodyPr/>
          <a:lstStyle/>
          <a:p>
            <a:fld id="{A8B2C794-2327-A14E-8F2A-34A1F5A15F21}" type="slidenum">
              <a:rPr lang="en-US" smtClean="0"/>
              <a:t>15</a:t>
            </a:fld>
            <a:endParaRPr lang="en-US"/>
          </a:p>
        </p:txBody>
      </p:sp>
    </p:spTree>
    <p:extLst>
      <p:ext uri="{BB962C8B-B14F-4D97-AF65-F5344CB8AC3E}">
        <p14:creationId xmlns:p14="http://schemas.microsoft.com/office/powerpoint/2010/main" val="3193411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two top answers here: the friends we all made, and the sheer stimulation of being around so many smart people eager to talk and debate. There were also a number of appreciative votes for Harvard’s amazing libraries and museums, as well as those late night deep talks. And a few people answered quite bluntly: My Youth!</a:t>
            </a:r>
          </a:p>
          <a:p>
            <a:endParaRPr lang="en-US" dirty="0"/>
          </a:p>
          <a:p>
            <a:r>
              <a:rPr lang="en-US" dirty="0"/>
              <a:t>Here’s three key quotes from you all:</a:t>
            </a:r>
          </a:p>
        </p:txBody>
      </p:sp>
      <p:sp>
        <p:nvSpPr>
          <p:cNvPr id="4" name="Slide Number Placeholder 3"/>
          <p:cNvSpPr>
            <a:spLocks noGrp="1"/>
          </p:cNvSpPr>
          <p:nvPr>
            <p:ph type="sldNum" sz="quarter" idx="5"/>
          </p:nvPr>
        </p:nvSpPr>
        <p:spPr/>
        <p:txBody>
          <a:bodyPr/>
          <a:lstStyle/>
          <a:p>
            <a:fld id="{A8B2C794-2327-A14E-8F2A-34A1F5A15F21}" type="slidenum">
              <a:rPr lang="en-US" smtClean="0"/>
              <a:t>18</a:t>
            </a:fld>
            <a:endParaRPr lang="en-US"/>
          </a:p>
        </p:txBody>
      </p:sp>
    </p:spTree>
    <p:extLst>
      <p:ext uri="{BB962C8B-B14F-4D97-AF65-F5344CB8AC3E}">
        <p14:creationId xmlns:p14="http://schemas.microsoft.com/office/powerpoint/2010/main" val="369849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question took you deeper down memory lane.</a:t>
            </a:r>
            <a:r>
              <a:rPr lang="en-US" sz="1200" b="0" i="1" u="none" strike="noStrike" kern="1200" dirty="0">
                <a:solidFill>
                  <a:schemeClr val="tx1"/>
                </a:solidFill>
                <a:effectLst/>
                <a:latin typeface="+mn-lt"/>
                <a:ea typeface="+mn-ea"/>
                <a:cs typeface="+mn-cs"/>
              </a:rPr>
              <a:t>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Blizzard of ‘78: The one &amp; only Blizzard! The blizzard that bonded the class. That caused the first &amp; only Harvard-wide closure due to snow….Snowball fights in the Yard. Skiing down Mass Ave. Walking &amp; cross-country skiing, sometimes alone, on the frozen Charles —quote, “Glorious and dumb.”</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Antics</a:t>
            </a:r>
            <a:r>
              <a:rPr lang="en-US" sz="1200" b="0" i="1" u="none" strike="noStrike" kern="1200" dirty="0">
                <a:solidFill>
                  <a:schemeClr val="tx1"/>
                </a:solidFill>
                <a:effectLst/>
                <a:latin typeface="+mn-lt"/>
                <a:ea typeface="+mn-ea"/>
                <a:cs typeface="+mn-cs"/>
              </a:rPr>
              <a:t>: Scorpion Bowls. </a:t>
            </a:r>
            <a:r>
              <a:rPr lang="en-US" sz="1200" b="0" i="0" u="none" strike="noStrike" kern="1200" dirty="0">
                <a:solidFill>
                  <a:schemeClr val="tx1"/>
                </a:solidFill>
                <a:effectLst/>
                <a:latin typeface="+mn-lt"/>
                <a:ea typeface="+mn-ea"/>
                <a:cs typeface="+mn-cs"/>
              </a:rPr>
              <a:t>Sneaking to the roof of the Science Ctr. Streaking, &amp; checking a book out of Lamont while naked. Exchanging pranks. Thank god there were no cell phones then.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Freshman Year: First day, when I realized everyone was as overwhelmed as I was, which was weirdly comforting.</a:t>
            </a:r>
          </a:p>
          <a:p>
            <a:pPr rtl="0"/>
            <a:r>
              <a:rPr lang="en-US" sz="1200" b="0" i="0" u="none" strike="noStrike" kern="1200" dirty="0">
                <a:solidFill>
                  <a:schemeClr val="tx1"/>
                </a:solidFill>
                <a:effectLst/>
                <a:latin typeface="+mn-lt"/>
                <a:ea typeface="+mn-ea"/>
                <a:cs typeface="+mn-cs"/>
              </a:rPr>
              <a:t>Realizing how much I didn't know.</a:t>
            </a:r>
          </a:p>
          <a:p>
            <a:pPr rtl="0"/>
            <a:r>
              <a:rPr lang="en-US" sz="1200" b="0" i="0" u="none" strike="noStrike" kern="1200" dirty="0">
                <a:solidFill>
                  <a:schemeClr val="tx1"/>
                </a:solidFill>
                <a:effectLst/>
                <a:latin typeface="+mn-lt"/>
                <a:ea typeface="+mn-ea"/>
                <a:cs typeface="+mn-cs"/>
              </a:rPr>
              <a:t>Trying to find someone friendly to sit with in the Freshman Union. </a:t>
            </a:r>
          </a:p>
          <a:p>
            <a:pPr rtl="0"/>
            <a:r>
              <a:rPr lang="en-US" sz="1200" b="0" i="0" u="none" strike="noStrike" kern="1200" dirty="0">
                <a:solidFill>
                  <a:schemeClr val="tx1"/>
                </a:solidFill>
                <a:effectLst/>
                <a:latin typeface="+mn-lt"/>
                <a:ea typeface="+mn-ea"/>
                <a:cs typeface="+mn-cs"/>
              </a:rPr>
              <a:t>Dancing with a lampshade on my head &amp; getting my roommates to join in.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Lasting Friendships: Friendships brought lots of warmth: Singing with teammates on buses. Roommates &amp; friends helping when we’re injured. Several people met their future spouses at Harvard.  </a:t>
            </a:r>
          </a:p>
          <a:p>
            <a:br>
              <a:rPr lang="en-US" dirty="0"/>
            </a:br>
            <a:r>
              <a:rPr lang="en-US" sz="1200" b="0" i="0" u="sng" strike="noStrike" kern="1200" dirty="0">
                <a:solidFill>
                  <a:schemeClr val="tx1"/>
                </a:solidFill>
                <a:effectLst/>
                <a:latin typeface="+mn-lt"/>
                <a:ea typeface="+mn-ea"/>
                <a:cs typeface="+mn-cs"/>
              </a:rPr>
              <a:t>Serious Moments</a:t>
            </a:r>
            <a:r>
              <a:rPr lang="en-US" sz="1200" b="0" i="0" u="none" strike="noStrike" kern="1200" dirty="0">
                <a:solidFill>
                  <a:schemeClr val="tx1"/>
                </a:solidFill>
                <a:effectLst/>
                <a:latin typeface="+mn-lt"/>
                <a:ea typeface="+mn-ea"/>
                <a:cs typeface="+mn-cs"/>
              </a:rPr>
              <a:t> included South Africa anti-apartheid and divestment protests. Misogynist jokes. Sexual assault.</a:t>
            </a:r>
          </a:p>
          <a:p>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rPr>
              <a:t>ONLY @ </a:t>
            </a:r>
            <a:r>
              <a:rPr lang="en-US" sz="1200" b="0" i="0" u="sng" strike="noStrike" kern="1200" dirty="0" err="1">
                <a:solidFill>
                  <a:schemeClr val="tx1"/>
                </a:solidFill>
                <a:effectLst/>
                <a:latin typeface="+mn-lt"/>
                <a:ea typeface="+mn-ea"/>
                <a:cs typeface="+mn-cs"/>
              </a:rPr>
              <a:t>Hvd</a:t>
            </a:r>
            <a:r>
              <a:rPr lang="en-US" sz="1200" b="0" i="0" u="sng"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Moments unique to </a:t>
            </a:r>
            <a:r>
              <a:rPr lang="en-US" sz="1200" b="0" i="0" u="none" strike="noStrike" kern="1200" dirty="0" err="1">
                <a:solidFill>
                  <a:schemeClr val="tx1"/>
                </a:solidFill>
                <a:effectLst/>
                <a:latin typeface="+mn-lt"/>
                <a:ea typeface="+mn-ea"/>
                <a:cs typeface="+mn-cs"/>
              </a:rPr>
              <a:t>Hvd</a:t>
            </a:r>
            <a:r>
              <a:rPr lang="en-US" sz="1200" b="0" i="0" u="none" strike="noStrike" kern="1200" dirty="0">
                <a:solidFill>
                  <a:schemeClr val="tx1"/>
                </a:solidFill>
                <a:effectLst/>
                <a:latin typeface="+mn-lt"/>
                <a:ea typeface="+mn-ea"/>
                <a:cs typeface="+mn-cs"/>
              </a:rPr>
              <a:t> included accessorizing John </a:t>
            </a:r>
            <a:r>
              <a:rPr lang="en-US" sz="1200" b="0" i="0" u="none" strike="noStrike" kern="1200" dirty="0" err="1">
                <a:solidFill>
                  <a:schemeClr val="tx1"/>
                </a:solidFill>
                <a:effectLst/>
                <a:latin typeface="+mn-lt"/>
                <a:ea typeface="+mn-ea"/>
                <a:cs typeface="+mn-cs"/>
              </a:rPr>
              <a:t>Hvd’s</a:t>
            </a:r>
            <a:r>
              <a:rPr lang="en-US" sz="1200" b="0" i="0" u="none" strike="noStrike" kern="1200" dirty="0">
                <a:solidFill>
                  <a:schemeClr val="tx1"/>
                </a:solidFill>
                <a:effectLst/>
                <a:latin typeface="+mn-lt"/>
                <a:ea typeface="+mn-ea"/>
                <a:cs typeface="+mn-cs"/>
              </a:rPr>
              <a:t> statue.</a:t>
            </a:r>
          </a:p>
          <a:p>
            <a:pPr rtl="0"/>
            <a:r>
              <a:rPr lang="en-US" sz="1200" b="0" i="0" u="none" strike="noStrike" kern="1200" dirty="0">
                <a:solidFill>
                  <a:schemeClr val="tx1"/>
                </a:solidFill>
                <a:effectLst/>
                <a:latin typeface="+mn-lt"/>
                <a:ea typeface="+mn-ea"/>
                <a:cs typeface="+mn-cs"/>
              </a:rPr>
              <a:t>    And one classmate wrote, “For my Expository Writing class, I went to Houghton Library thinking they’d have a reference book on a John Keats poem. The librarian brought out some of Keats' original manuscripts.”  </a:t>
            </a:r>
          </a:p>
          <a:p>
            <a:br>
              <a:rPr lang="en-US" dirty="0"/>
            </a:br>
            <a:r>
              <a:rPr lang="en-US" sz="1200" b="0" i="0" u="sng" strike="noStrike" kern="1200" dirty="0">
                <a:solidFill>
                  <a:schemeClr val="tx1"/>
                </a:solidFill>
                <a:effectLst/>
                <a:latin typeface="+mn-lt"/>
                <a:ea typeface="+mn-ea"/>
                <a:cs typeface="+mn-cs"/>
              </a:rPr>
              <a:t>[Cringe]</a:t>
            </a:r>
            <a:r>
              <a:rPr lang="en-US" sz="1200" b="0" i="0" u="none" strike="noStrike" kern="1200" dirty="0">
                <a:solidFill>
                  <a:schemeClr val="tx1"/>
                </a:solidFill>
                <a:effectLst/>
                <a:latin typeface="+mn-lt"/>
                <a:ea typeface="+mn-ea"/>
                <a:cs typeface="+mn-cs"/>
              </a:rPr>
              <a:t>     Now, what you’ve all been waiting for: </a:t>
            </a:r>
            <a:r>
              <a:rPr lang="en-US" sz="1200" b="0" i="0" u="sng" strike="noStrike" kern="1200" dirty="0">
                <a:solidFill>
                  <a:schemeClr val="tx1"/>
                </a:solidFill>
                <a:effectLst/>
                <a:latin typeface="+mn-lt"/>
                <a:ea typeface="+mn-ea"/>
                <a:cs typeface="+mn-cs"/>
              </a:rPr>
              <a:t>CRINGE</a:t>
            </a:r>
            <a:r>
              <a:rPr lang="en-US" sz="1200" b="0" i="0" u="none" strike="noStrike" kern="1200" dirty="0">
                <a:solidFill>
                  <a:schemeClr val="tx1"/>
                </a:solidFill>
                <a:effectLst/>
                <a:latin typeface="+mn-lt"/>
                <a:ea typeface="+mn-ea"/>
                <a:cs typeface="+mn-cs"/>
              </a:rPr>
              <a:t>. Throughout </a:t>
            </a:r>
            <a:r>
              <a:rPr lang="en-US" sz="1200" b="0" i="0" u="sng" strike="noStrike" kern="1200" dirty="0">
                <a:solidFill>
                  <a:schemeClr val="tx1"/>
                </a:solidFill>
                <a:effectLst/>
                <a:latin typeface="+mn-lt"/>
                <a:ea typeface="+mn-ea"/>
                <a:cs typeface="+mn-cs"/>
              </a:rPr>
              <a:t>all</a:t>
            </a:r>
            <a:r>
              <a:rPr lang="en-US" sz="1200" b="0" i="0" u="none" strike="noStrike" kern="1200" dirty="0">
                <a:solidFill>
                  <a:schemeClr val="tx1"/>
                </a:solidFill>
                <a:effectLst/>
                <a:latin typeface="+mn-lt"/>
                <a:ea typeface="+mn-ea"/>
                <a:cs typeface="+mn-cs"/>
              </a:rPr>
              <a:t> 4 yrs!  Especially in romantic &amp; social situations– Trying to impress our crushes. Being self absorbed, even thoughtlessly cruel, vis-a-vis roommates and dates.  </a:t>
            </a:r>
          </a:p>
          <a:p>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20</a:t>
            </a:fld>
            <a:endParaRPr lang="en-US"/>
          </a:p>
        </p:txBody>
      </p:sp>
    </p:spTree>
    <p:extLst>
      <p:ext uri="{BB962C8B-B14F-4D97-AF65-F5344CB8AC3E}">
        <p14:creationId xmlns:p14="http://schemas.microsoft.com/office/powerpoint/2010/main" val="719928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This quote is about a moment we can all appreciate, regardless of how we feel about the Red Sox or baseball.</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23</a:t>
            </a:fld>
            <a:endParaRPr lang="en-US"/>
          </a:p>
        </p:txBody>
      </p:sp>
    </p:spTree>
    <p:extLst>
      <p:ext uri="{BB962C8B-B14F-4D97-AF65-F5344CB8AC3E}">
        <p14:creationId xmlns:p14="http://schemas.microsoft.com/office/powerpoint/2010/main" val="21449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Not much change in our households. 80% of us still like living with a partner, but the children seem to have moved out. </a:t>
            </a:r>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24</a:t>
            </a:fld>
            <a:endParaRPr lang="en-US"/>
          </a:p>
        </p:txBody>
      </p:sp>
    </p:spTree>
    <p:extLst>
      <p:ext uri="{BB962C8B-B14F-4D97-AF65-F5344CB8AC3E}">
        <p14:creationId xmlns:p14="http://schemas.microsoft.com/office/powerpoint/2010/main" val="1220218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2C794-2327-A14E-8F2A-34A1F5A15F21}" type="slidenum">
              <a:rPr lang="en-US" smtClean="0"/>
              <a:t>31</a:t>
            </a:fld>
            <a:endParaRPr lang="en-US"/>
          </a:p>
        </p:txBody>
      </p:sp>
    </p:spTree>
    <p:extLst>
      <p:ext uri="{BB962C8B-B14F-4D97-AF65-F5344CB8AC3E}">
        <p14:creationId xmlns:p14="http://schemas.microsoft.com/office/powerpoint/2010/main" val="127638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17A7-3818-E435-9791-66705F6AB2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25121C-DB43-0F25-ACD5-C5ABC4BAD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9567B6-7DA5-D0F4-6EE4-B0BF4D0DD5F9}"/>
              </a:ext>
            </a:extLst>
          </p:cNvPr>
          <p:cNvSpPr>
            <a:spLocks noGrp="1"/>
          </p:cNvSpPr>
          <p:nvPr>
            <p:ph type="dt" sz="half" idx="10"/>
          </p:nvPr>
        </p:nvSpPr>
        <p:spPr/>
        <p:txBody>
          <a:bodyPr/>
          <a:lstStyle/>
          <a:p>
            <a:fld id="{D8D6685F-2C1C-6149-AD1B-08BE95BF7B1A}" type="datetime1">
              <a:rPr lang="en-US" smtClean="0"/>
              <a:t>6/10/26</a:t>
            </a:fld>
            <a:endParaRPr lang="en-US"/>
          </a:p>
        </p:txBody>
      </p:sp>
      <p:sp>
        <p:nvSpPr>
          <p:cNvPr id="5" name="Footer Placeholder 4">
            <a:extLst>
              <a:ext uri="{FF2B5EF4-FFF2-40B4-BE49-F238E27FC236}">
                <a16:creationId xmlns:a16="http://schemas.microsoft.com/office/drawing/2014/main" id="{7B17F477-5FB3-7D85-56DC-DADD8DC90C8E}"/>
              </a:ext>
            </a:extLst>
          </p:cNvPr>
          <p:cNvSpPr>
            <a:spLocks noGrp="1"/>
          </p:cNvSpPr>
          <p:nvPr>
            <p:ph type="ftr" sz="quarter" idx="11"/>
          </p:nvPr>
        </p:nvSpPr>
        <p:spPr/>
        <p:txBody>
          <a:bodyPr/>
          <a:lstStyle/>
          <a:p>
            <a:r>
              <a:rPr lang="en-US"/>
              <a:t>Survey</a:t>
            </a:r>
          </a:p>
        </p:txBody>
      </p:sp>
      <p:sp>
        <p:nvSpPr>
          <p:cNvPr id="6" name="Slide Number Placeholder 5">
            <a:extLst>
              <a:ext uri="{FF2B5EF4-FFF2-40B4-BE49-F238E27FC236}">
                <a16:creationId xmlns:a16="http://schemas.microsoft.com/office/drawing/2014/main" id="{4E0DA47B-5D17-8AAB-C687-C785D53A366D}"/>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3075292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47EF-840B-E8BF-E3C3-A6CBD4B5B4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D48DD3-46D4-93F8-E317-6D170DCD2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FCB76-6219-2FB6-F3E8-6FE4F28380DE}"/>
              </a:ext>
            </a:extLst>
          </p:cNvPr>
          <p:cNvSpPr>
            <a:spLocks noGrp="1"/>
          </p:cNvSpPr>
          <p:nvPr>
            <p:ph type="dt" sz="half" idx="10"/>
          </p:nvPr>
        </p:nvSpPr>
        <p:spPr/>
        <p:txBody>
          <a:bodyPr/>
          <a:lstStyle/>
          <a:p>
            <a:fld id="{6E6D8909-4F5C-6848-8BA0-B1AFDF498060}" type="datetime1">
              <a:rPr lang="en-US" smtClean="0"/>
              <a:t>6/10/26</a:t>
            </a:fld>
            <a:endParaRPr lang="en-US"/>
          </a:p>
        </p:txBody>
      </p:sp>
      <p:sp>
        <p:nvSpPr>
          <p:cNvPr id="5" name="Footer Placeholder 4">
            <a:extLst>
              <a:ext uri="{FF2B5EF4-FFF2-40B4-BE49-F238E27FC236}">
                <a16:creationId xmlns:a16="http://schemas.microsoft.com/office/drawing/2014/main" id="{CC2BE705-4DF7-BA71-2CF2-5D018486D13C}"/>
              </a:ext>
            </a:extLst>
          </p:cNvPr>
          <p:cNvSpPr>
            <a:spLocks noGrp="1"/>
          </p:cNvSpPr>
          <p:nvPr>
            <p:ph type="ftr" sz="quarter" idx="11"/>
          </p:nvPr>
        </p:nvSpPr>
        <p:spPr/>
        <p:txBody>
          <a:bodyPr/>
          <a:lstStyle/>
          <a:p>
            <a:r>
              <a:rPr lang="en-US"/>
              <a:t>Survey</a:t>
            </a:r>
          </a:p>
        </p:txBody>
      </p:sp>
      <p:sp>
        <p:nvSpPr>
          <p:cNvPr id="6" name="Slide Number Placeholder 5">
            <a:extLst>
              <a:ext uri="{FF2B5EF4-FFF2-40B4-BE49-F238E27FC236}">
                <a16:creationId xmlns:a16="http://schemas.microsoft.com/office/drawing/2014/main" id="{2D12E541-531B-4FC1-E7BE-88C2E41E2579}"/>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2821489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38CF10-A971-436F-DEEE-4B778DC84A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73D59-F6E8-A982-0B6A-80845645E9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F50A8-2918-EBED-0FF0-44465025A5CB}"/>
              </a:ext>
            </a:extLst>
          </p:cNvPr>
          <p:cNvSpPr>
            <a:spLocks noGrp="1"/>
          </p:cNvSpPr>
          <p:nvPr>
            <p:ph type="dt" sz="half" idx="10"/>
          </p:nvPr>
        </p:nvSpPr>
        <p:spPr/>
        <p:txBody>
          <a:bodyPr/>
          <a:lstStyle/>
          <a:p>
            <a:fld id="{34EAD187-BBAA-BD4A-8B5F-AA6BA4CEFC35}" type="datetime1">
              <a:rPr lang="en-US" smtClean="0"/>
              <a:t>6/10/26</a:t>
            </a:fld>
            <a:endParaRPr lang="en-US"/>
          </a:p>
        </p:txBody>
      </p:sp>
      <p:sp>
        <p:nvSpPr>
          <p:cNvPr id="5" name="Footer Placeholder 4">
            <a:extLst>
              <a:ext uri="{FF2B5EF4-FFF2-40B4-BE49-F238E27FC236}">
                <a16:creationId xmlns:a16="http://schemas.microsoft.com/office/drawing/2014/main" id="{72BEB6F2-C9CE-87A2-200C-F2F25E8A8C70}"/>
              </a:ext>
            </a:extLst>
          </p:cNvPr>
          <p:cNvSpPr>
            <a:spLocks noGrp="1"/>
          </p:cNvSpPr>
          <p:nvPr>
            <p:ph type="ftr" sz="quarter" idx="11"/>
          </p:nvPr>
        </p:nvSpPr>
        <p:spPr/>
        <p:txBody>
          <a:bodyPr/>
          <a:lstStyle/>
          <a:p>
            <a:r>
              <a:rPr lang="en-US"/>
              <a:t>Survey</a:t>
            </a:r>
          </a:p>
        </p:txBody>
      </p:sp>
      <p:sp>
        <p:nvSpPr>
          <p:cNvPr id="6" name="Slide Number Placeholder 5">
            <a:extLst>
              <a:ext uri="{FF2B5EF4-FFF2-40B4-BE49-F238E27FC236}">
                <a16:creationId xmlns:a16="http://schemas.microsoft.com/office/drawing/2014/main" id="{ADBC933A-7D19-532F-C303-8E1FBFE6A5EE}"/>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238274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F42B-A504-E189-112D-9C001DAB5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374911-A014-1391-9052-8DEF951036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701BB-5B1E-33FE-5A62-C1EC8511BB54}"/>
              </a:ext>
            </a:extLst>
          </p:cNvPr>
          <p:cNvSpPr>
            <a:spLocks noGrp="1"/>
          </p:cNvSpPr>
          <p:nvPr>
            <p:ph type="dt" sz="half" idx="10"/>
          </p:nvPr>
        </p:nvSpPr>
        <p:spPr/>
        <p:txBody>
          <a:bodyPr/>
          <a:lstStyle/>
          <a:p>
            <a:fld id="{490FD2A0-DB0D-9D47-BCD5-33BB120D5E18}" type="datetime1">
              <a:rPr lang="en-US" smtClean="0"/>
              <a:t>6/10/26</a:t>
            </a:fld>
            <a:endParaRPr lang="en-US"/>
          </a:p>
        </p:txBody>
      </p:sp>
      <p:sp>
        <p:nvSpPr>
          <p:cNvPr id="5" name="Footer Placeholder 4">
            <a:extLst>
              <a:ext uri="{FF2B5EF4-FFF2-40B4-BE49-F238E27FC236}">
                <a16:creationId xmlns:a16="http://schemas.microsoft.com/office/drawing/2014/main" id="{EF5729E4-654D-8EBE-B751-230B7A623F51}"/>
              </a:ext>
            </a:extLst>
          </p:cNvPr>
          <p:cNvSpPr>
            <a:spLocks noGrp="1"/>
          </p:cNvSpPr>
          <p:nvPr>
            <p:ph type="ftr" sz="quarter" idx="11"/>
          </p:nvPr>
        </p:nvSpPr>
        <p:spPr/>
        <p:txBody>
          <a:bodyPr/>
          <a:lstStyle/>
          <a:p>
            <a:r>
              <a:rPr lang="en-US"/>
              <a:t>Survey</a:t>
            </a:r>
          </a:p>
        </p:txBody>
      </p:sp>
      <p:sp>
        <p:nvSpPr>
          <p:cNvPr id="6" name="Slide Number Placeholder 5">
            <a:extLst>
              <a:ext uri="{FF2B5EF4-FFF2-40B4-BE49-F238E27FC236}">
                <a16:creationId xmlns:a16="http://schemas.microsoft.com/office/drawing/2014/main" id="{75D4277E-BC25-F3B8-DFB1-24BDB1EE86C9}"/>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67549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7AF3-E187-0939-475D-E05A160F0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D8387F-C4C8-AC40-525B-FCF719FC19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F27237-D958-2243-B3C3-26D1DA30EBA1}"/>
              </a:ext>
            </a:extLst>
          </p:cNvPr>
          <p:cNvSpPr>
            <a:spLocks noGrp="1"/>
          </p:cNvSpPr>
          <p:nvPr>
            <p:ph type="dt" sz="half" idx="10"/>
          </p:nvPr>
        </p:nvSpPr>
        <p:spPr/>
        <p:txBody>
          <a:bodyPr/>
          <a:lstStyle/>
          <a:p>
            <a:fld id="{E855657C-993A-614A-A615-95E4D19C162E}" type="datetime1">
              <a:rPr lang="en-US" smtClean="0"/>
              <a:t>6/10/26</a:t>
            </a:fld>
            <a:endParaRPr lang="en-US"/>
          </a:p>
        </p:txBody>
      </p:sp>
      <p:sp>
        <p:nvSpPr>
          <p:cNvPr id="5" name="Footer Placeholder 4">
            <a:extLst>
              <a:ext uri="{FF2B5EF4-FFF2-40B4-BE49-F238E27FC236}">
                <a16:creationId xmlns:a16="http://schemas.microsoft.com/office/drawing/2014/main" id="{5FD152DA-8F15-9E43-B6FD-D68C5D746BFA}"/>
              </a:ext>
            </a:extLst>
          </p:cNvPr>
          <p:cNvSpPr>
            <a:spLocks noGrp="1"/>
          </p:cNvSpPr>
          <p:nvPr>
            <p:ph type="ftr" sz="quarter" idx="11"/>
          </p:nvPr>
        </p:nvSpPr>
        <p:spPr/>
        <p:txBody>
          <a:bodyPr/>
          <a:lstStyle/>
          <a:p>
            <a:r>
              <a:rPr lang="en-US"/>
              <a:t>Survey</a:t>
            </a:r>
          </a:p>
        </p:txBody>
      </p:sp>
      <p:sp>
        <p:nvSpPr>
          <p:cNvPr id="6" name="Slide Number Placeholder 5">
            <a:extLst>
              <a:ext uri="{FF2B5EF4-FFF2-40B4-BE49-F238E27FC236}">
                <a16:creationId xmlns:a16="http://schemas.microsoft.com/office/drawing/2014/main" id="{AB791EDD-1FEB-3B04-0663-8FF32A2771AB}"/>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301924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511B-AEB3-B858-EE03-A32AC803D0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F4DAA-9248-2403-0D1B-CDD9172D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D8A3F0-82FC-459B-19E2-96C627D080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0F5057-8200-33B8-8A82-1C5FF4267D9B}"/>
              </a:ext>
            </a:extLst>
          </p:cNvPr>
          <p:cNvSpPr>
            <a:spLocks noGrp="1"/>
          </p:cNvSpPr>
          <p:nvPr>
            <p:ph type="dt" sz="half" idx="10"/>
          </p:nvPr>
        </p:nvSpPr>
        <p:spPr/>
        <p:txBody>
          <a:bodyPr/>
          <a:lstStyle/>
          <a:p>
            <a:fld id="{20B195D4-59E5-0145-858E-7B2A8300B7A7}" type="datetime1">
              <a:rPr lang="en-US" smtClean="0"/>
              <a:t>6/10/26</a:t>
            </a:fld>
            <a:endParaRPr lang="en-US"/>
          </a:p>
        </p:txBody>
      </p:sp>
      <p:sp>
        <p:nvSpPr>
          <p:cNvPr id="6" name="Footer Placeholder 5">
            <a:extLst>
              <a:ext uri="{FF2B5EF4-FFF2-40B4-BE49-F238E27FC236}">
                <a16:creationId xmlns:a16="http://schemas.microsoft.com/office/drawing/2014/main" id="{43432989-8DAB-45A0-4984-406FCBE6B292}"/>
              </a:ext>
            </a:extLst>
          </p:cNvPr>
          <p:cNvSpPr>
            <a:spLocks noGrp="1"/>
          </p:cNvSpPr>
          <p:nvPr>
            <p:ph type="ftr" sz="quarter" idx="11"/>
          </p:nvPr>
        </p:nvSpPr>
        <p:spPr/>
        <p:txBody>
          <a:bodyPr/>
          <a:lstStyle/>
          <a:p>
            <a:r>
              <a:rPr lang="en-US"/>
              <a:t>Survey</a:t>
            </a:r>
          </a:p>
        </p:txBody>
      </p:sp>
      <p:sp>
        <p:nvSpPr>
          <p:cNvPr id="7" name="Slide Number Placeholder 6">
            <a:extLst>
              <a:ext uri="{FF2B5EF4-FFF2-40B4-BE49-F238E27FC236}">
                <a16:creationId xmlns:a16="http://schemas.microsoft.com/office/drawing/2014/main" id="{B25E62B1-4234-6DCA-10B6-C62EDA42C153}"/>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206642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4F6B-5D26-9B87-9DC7-91B85275A3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CB2BEE-D835-D9CD-2208-16139D3EC9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796FD5-1BCA-0838-F2F0-7F6473B8F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876C27-936E-91C1-12F3-07E9A10DC9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83BF30-4668-471E-8DE8-744DCAEE6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ED096-2A46-3DA2-D6DE-A144BE697D99}"/>
              </a:ext>
            </a:extLst>
          </p:cNvPr>
          <p:cNvSpPr>
            <a:spLocks noGrp="1"/>
          </p:cNvSpPr>
          <p:nvPr>
            <p:ph type="dt" sz="half" idx="10"/>
          </p:nvPr>
        </p:nvSpPr>
        <p:spPr/>
        <p:txBody>
          <a:bodyPr/>
          <a:lstStyle/>
          <a:p>
            <a:fld id="{4AE2CBDA-8DDE-7B49-8846-63E0972B0617}" type="datetime1">
              <a:rPr lang="en-US" smtClean="0"/>
              <a:t>6/10/26</a:t>
            </a:fld>
            <a:endParaRPr lang="en-US"/>
          </a:p>
        </p:txBody>
      </p:sp>
      <p:sp>
        <p:nvSpPr>
          <p:cNvPr id="8" name="Footer Placeholder 7">
            <a:extLst>
              <a:ext uri="{FF2B5EF4-FFF2-40B4-BE49-F238E27FC236}">
                <a16:creationId xmlns:a16="http://schemas.microsoft.com/office/drawing/2014/main" id="{FAFA2C8E-05FA-A968-B12A-D522B4F67A6D}"/>
              </a:ext>
            </a:extLst>
          </p:cNvPr>
          <p:cNvSpPr>
            <a:spLocks noGrp="1"/>
          </p:cNvSpPr>
          <p:nvPr>
            <p:ph type="ftr" sz="quarter" idx="11"/>
          </p:nvPr>
        </p:nvSpPr>
        <p:spPr/>
        <p:txBody>
          <a:bodyPr/>
          <a:lstStyle/>
          <a:p>
            <a:r>
              <a:rPr lang="en-US"/>
              <a:t>Survey</a:t>
            </a:r>
          </a:p>
        </p:txBody>
      </p:sp>
      <p:sp>
        <p:nvSpPr>
          <p:cNvPr id="9" name="Slide Number Placeholder 8">
            <a:extLst>
              <a:ext uri="{FF2B5EF4-FFF2-40B4-BE49-F238E27FC236}">
                <a16:creationId xmlns:a16="http://schemas.microsoft.com/office/drawing/2014/main" id="{2A40DB71-A4E4-F51A-B42E-A41648B2C843}"/>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1685550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AFBF-C428-9E4B-734A-50A678CC4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03CC66-A65F-63B1-7BC0-55780680FE80}"/>
              </a:ext>
            </a:extLst>
          </p:cNvPr>
          <p:cNvSpPr>
            <a:spLocks noGrp="1"/>
          </p:cNvSpPr>
          <p:nvPr>
            <p:ph type="dt" sz="half" idx="10"/>
          </p:nvPr>
        </p:nvSpPr>
        <p:spPr/>
        <p:txBody>
          <a:bodyPr/>
          <a:lstStyle/>
          <a:p>
            <a:fld id="{10CD13FD-E831-CF4D-810D-5DE645CDEE01}" type="datetime1">
              <a:rPr lang="en-US" smtClean="0"/>
              <a:t>6/10/26</a:t>
            </a:fld>
            <a:endParaRPr lang="en-US"/>
          </a:p>
        </p:txBody>
      </p:sp>
      <p:sp>
        <p:nvSpPr>
          <p:cNvPr id="4" name="Footer Placeholder 3">
            <a:extLst>
              <a:ext uri="{FF2B5EF4-FFF2-40B4-BE49-F238E27FC236}">
                <a16:creationId xmlns:a16="http://schemas.microsoft.com/office/drawing/2014/main" id="{C9C1D7B7-C16B-6044-341D-D9B4050881F8}"/>
              </a:ext>
            </a:extLst>
          </p:cNvPr>
          <p:cNvSpPr>
            <a:spLocks noGrp="1"/>
          </p:cNvSpPr>
          <p:nvPr>
            <p:ph type="ftr" sz="quarter" idx="11"/>
          </p:nvPr>
        </p:nvSpPr>
        <p:spPr/>
        <p:txBody>
          <a:bodyPr/>
          <a:lstStyle/>
          <a:p>
            <a:r>
              <a:rPr lang="en-US"/>
              <a:t>Survey</a:t>
            </a:r>
          </a:p>
        </p:txBody>
      </p:sp>
      <p:sp>
        <p:nvSpPr>
          <p:cNvPr id="5" name="Slide Number Placeholder 4">
            <a:extLst>
              <a:ext uri="{FF2B5EF4-FFF2-40B4-BE49-F238E27FC236}">
                <a16:creationId xmlns:a16="http://schemas.microsoft.com/office/drawing/2014/main" id="{E487DB09-7665-C2C9-9BFC-7CBD8C3B48E1}"/>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286691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5E03BD-ABB6-5AA4-5945-E9A32409C85B}"/>
              </a:ext>
            </a:extLst>
          </p:cNvPr>
          <p:cNvSpPr>
            <a:spLocks noGrp="1"/>
          </p:cNvSpPr>
          <p:nvPr>
            <p:ph type="dt" sz="half" idx="10"/>
          </p:nvPr>
        </p:nvSpPr>
        <p:spPr/>
        <p:txBody>
          <a:bodyPr/>
          <a:lstStyle/>
          <a:p>
            <a:fld id="{70FD6838-F864-E44C-88C1-2E25AADCC16E}" type="datetime1">
              <a:rPr lang="en-US" smtClean="0"/>
              <a:t>6/10/26</a:t>
            </a:fld>
            <a:endParaRPr lang="en-US"/>
          </a:p>
        </p:txBody>
      </p:sp>
      <p:sp>
        <p:nvSpPr>
          <p:cNvPr id="3" name="Footer Placeholder 2">
            <a:extLst>
              <a:ext uri="{FF2B5EF4-FFF2-40B4-BE49-F238E27FC236}">
                <a16:creationId xmlns:a16="http://schemas.microsoft.com/office/drawing/2014/main" id="{5A8F550D-9DC9-A3AB-E67C-DC0A46B8F36D}"/>
              </a:ext>
            </a:extLst>
          </p:cNvPr>
          <p:cNvSpPr>
            <a:spLocks noGrp="1"/>
          </p:cNvSpPr>
          <p:nvPr>
            <p:ph type="ftr" sz="quarter" idx="11"/>
          </p:nvPr>
        </p:nvSpPr>
        <p:spPr/>
        <p:txBody>
          <a:bodyPr/>
          <a:lstStyle/>
          <a:p>
            <a:r>
              <a:rPr lang="en-US"/>
              <a:t>Survey</a:t>
            </a:r>
          </a:p>
        </p:txBody>
      </p:sp>
      <p:sp>
        <p:nvSpPr>
          <p:cNvPr id="4" name="Slide Number Placeholder 3">
            <a:extLst>
              <a:ext uri="{FF2B5EF4-FFF2-40B4-BE49-F238E27FC236}">
                <a16:creationId xmlns:a16="http://schemas.microsoft.com/office/drawing/2014/main" id="{824E370D-1072-C556-DF6B-19EC8013C8C0}"/>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50175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D7BE-7538-F093-EB99-3C09D2F57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6B71F9-43DC-E507-B057-8DF1F53EC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1190B5-1C65-D013-CC4A-9354BBD45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5D00F-FECE-2E1F-425B-0EA5CEF9EF24}"/>
              </a:ext>
            </a:extLst>
          </p:cNvPr>
          <p:cNvSpPr>
            <a:spLocks noGrp="1"/>
          </p:cNvSpPr>
          <p:nvPr>
            <p:ph type="dt" sz="half" idx="10"/>
          </p:nvPr>
        </p:nvSpPr>
        <p:spPr/>
        <p:txBody>
          <a:bodyPr/>
          <a:lstStyle/>
          <a:p>
            <a:fld id="{706D780A-AF99-E344-9A5D-A17733D76981}" type="datetime1">
              <a:rPr lang="en-US" smtClean="0"/>
              <a:t>6/10/26</a:t>
            </a:fld>
            <a:endParaRPr lang="en-US"/>
          </a:p>
        </p:txBody>
      </p:sp>
      <p:sp>
        <p:nvSpPr>
          <p:cNvPr id="6" name="Footer Placeholder 5">
            <a:extLst>
              <a:ext uri="{FF2B5EF4-FFF2-40B4-BE49-F238E27FC236}">
                <a16:creationId xmlns:a16="http://schemas.microsoft.com/office/drawing/2014/main" id="{A8D27DC0-72A1-80B1-AC0E-C45FA07BA204}"/>
              </a:ext>
            </a:extLst>
          </p:cNvPr>
          <p:cNvSpPr>
            <a:spLocks noGrp="1"/>
          </p:cNvSpPr>
          <p:nvPr>
            <p:ph type="ftr" sz="quarter" idx="11"/>
          </p:nvPr>
        </p:nvSpPr>
        <p:spPr/>
        <p:txBody>
          <a:bodyPr/>
          <a:lstStyle/>
          <a:p>
            <a:r>
              <a:rPr lang="en-US"/>
              <a:t>Survey</a:t>
            </a:r>
          </a:p>
        </p:txBody>
      </p:sp>
      <p:sp>
        <p:nvSpPr>
          <p:cNvPr id="7" name="Slide Number Placeholder 6">
            <a:extLst>
              <a:ext uri="{FF2B5EF4-FFF2-40B4-BE49-F238E27FC236}">
                <a16:creationId xmlns:a16="http://schemas.microsoft.com/office/drawing/2014/main" id="{74F1DC2D-D928-7C53-DC05-1611A4B0BAC5}"/>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87567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28201-88AA-A219-E9DB-CE2B24D1B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71C264-1D15-AF62-82A5-F6046C9CF1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B97D8A-3A50-2032-D6D7-BEA9D3EAB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4C197-A0A2-CD60-31FF-4AA2AD994AF1}"/>
              </a:ext>
            </a:extLst>
          </p:cNvPr>
          <p:cNvSpPr>
            <a:spLocks noGrp="1"/>
          </p:cNvSpPr>
          <p:nvPr>
            <p:ph type="dt" sz="half" idx="10"/>
          </p:nvPr>
        </p:nvSpPr>
        <p:spPr/>
        <p:txBody>
          <a:bodyPr/>
          <a:lstStyle/>
          <a:p>
            <a:fld id="{30EDE909-58D0-4C40-B7BE-D566FC5F7901}" type="datetime1">
              <a:rPr lang="en-US" smtClean="0"/>
              <a:t>6/10/26</a:t>
            </a:fld>
            <a:endParaRPr lang="en-US"/>
          </a:p>
        </p:txBody>
      </p:sp>
      <p:sp>
        <p:nvSpPr>
          <p:cNvPr id="6" name="Footer Placeholder 5">
            <a:extLst>
              <a:ext uri="{FF2B5EF4-FFF2-40B4-BE49-F238E27FC236}">
                <a16:creationId xmlns:a16="http://schemas.microsoft.com/office/drawing/2014/main" id="{6E5A8913-AEAE-28A8-CB68-E2164E51D7E4}"/>
              </a:ext>
            </a:extLst>
          </p:cNvPr>
          <p:cNvSpPr>
            <a:spLocks noGrp="1"/>
          </p:cNvSpPr>
          <p:nvPr>
            <p:ph type="ftr" sz="quarter" idx="11"/>
          </p:nvPr>
        </p:nvSpPr>
        <p:spPr/>
        <p:txBody>
          <a:bodyPr/>
          <a:lstStyle/>
          <a:p>
            <a:r>
              <a:rPr lang="en-US"/>
              <a:t>Survey</a:t>
            </a:r>
          </a:p>
        </p:txBody>
      </p:sp>
      <p:sp>
        <p:nvSpPr>
          <p:cNvPr id="7" name="Slide Number Placeholder 6">
            <a:extLst>
              <a:ext uri="{FF2B5EF4-FFF2-40B4-BE49-F238E27FC236}">
                <a16:creationId xmlns:a16="http://schemas.microsoft.com/office/drawing/2014/main" id="{0D89C122-7FDE-246B-7D59-D224137C83BA}"/>
              </a:ext>
            </a:extLst>
          </p:cNvPr>
          <p:cNvSpPr>
            <a:spLocks noGrp="1"/>
          </p:cNvSpPr>
          <p:nvPr>
            <p:ph type="sldNum" sz="quarter" idx="12"/>
          </p:nvPr>
        </p:nvSpPr>
        <p:spPr/>
        <p:txBody>
          <a:bodyPr/>
          <a:lstStyle/>
          <a:p>
            <a:fld id="{B4449E65-F43B-754A-977E-526E330D26B6}" type="slidenum">
              <a:rPr lang="en-US" smtClean="0"/>
              <a:t>‹#›</a:t>
            </a:fld>
            <a:endParaRPr lang="en-US"/>
          </a:p>
        </p:txBody>
      </p:sp>
    </p:spTree>
    <p:extLst>
      <p:ext uri="{BB962C8B-B14F-4D97-AF65-F5344CB8AC3E}">
        <p14:creationId xmlns:p14="http://schemas.microsoft.com/office/powerpoint/2010/main" val="2204491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A0FC-74B3-B2F0-0DF8-1E1A87CA8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36564B-4C8A-2DE9-8BAF-0DF653A93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5F67E-D193-6793-0AC6-B34D751BD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6EE367-1472-F747-B409-8AABD8AA86F1}" type="datetime1">
              <a:rPr lang="en-US" smtClean="0"/>
              <a:t>6/10/26</a:t>
            </a:fld>
            <a:endParaRPr lang="en-US"/>
          </a:p>
        </p:txBody>
      </p:sp>
      <p:sp>
        <p:nvSpPr>
          <p:cNvPr id="5" name="Footer Placeholder 4">
            <a:extLst>
              <a:ext uri="{FF2B5EF4-FFF2-40B4-BE49-F238E27FC236}">
                <a16:creationId xmlns:a16="http://schemas.microsoft.com/office/drawing/2014/main" id="{C8E25E9D-AFE4-9A1E-C4E7-78301CA03B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Survey</a:t>
            </a:r>
          </a:p>
        </p:txBody>
      </p:sp>
      <p:sp>
        <p:nvSpPr>
          <p:cNvPr id="6" name="Slide Number Placeholder 5">
            <a:extLst>
              <a:ext uri="{FF2B5EF4-FFF2-40B4-BE49-F238E27FC236}">
                <a16:creationId xmlns:a16="http://schemas.microsoft.com/office/drawing/2014/main" id="{2F89B783-4470-F08C-9658-72864DA1F1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449E65-F43B-754A-977E-526E330D26B6}" type="slidenum">
              <a:rPr lang="en-US" smtClean="0"/>
              <a:t>‹#›</a:t>
            </a:fld>
            <a:endParaRPr lang="en-US"/>
          </a:p>
        </p:txBody>
      </p:sp>
    </p:spTree>
    <p:extLst>
      <p:ext uri="{BB962C8B-B14F-4D97-AF65-F5344CB8AC3E}">
        <p14:creationId xmlns:p14="http://schemas.microsoft.com/office/powerpoint/2010/main" val="1633088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10.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B54EDA-0920-E6CA-9010-3AC1C761A2D7}"/>
              </a:ext>
            </a:extLst>
          </p:cNvPr>
          <p:cNvSpPr>
            <a:spLocks noGrp="1"/>
          </p:cNvSpPr>
          <p:nvPr>
            <p:ph type="ftr" sz="quarter" idx="11"/>
          </p:nvPr>
        </p:nvSpPr>
        <p:spPr/>
        <p:txBody>
          <a:bodyPr/>
          <a:lstStyle/>
          <a:p>
            <a:r>
              <a:rPr lang="en-US"/>
              <a:t>Survey</a:t>
            </a:r>
          </a:p>
        </p:txBody>
      </p:sp>
      <p:sp>
        <p:nvSpPr>
          <p:cNvPr id="3" name="Slide Number Placeholder 2">
            <a:extLst>
              <a:ext uri="{FF2B5EF4-FFF2-40B4-BE49-F238E27FC236}">
                <a16:creationId xmlns:a16="http://schemas.microsoft.com/office/drawing/2014/main" id="{E2E374F1-5C7E-5571-D7F1-CEEEA41058DD}"/>
              </a:ext>
            </a:extLst>
          </p:cNvPr>
          <p:cNvSpPr>
            <a:spLocks noGrp="1"/>
          </p:cNvSpPr>
          <p:nvPr>
            <p:ph type="sldNum" sz="quarter" idx="12"/>
          </p:nvPr>
        </p:nvSpPr>
        <p:spPr/>
        <p:txBody>
          <a:bodyPr/>
          <a:lstStyle/>
          <a:p>
            <a:fld id="{B4449E65-F43B-754A-977E-526E330D26B6}" type="slidenum">
              <a:rPr lang="en-US" smtClean="0"/>
              <a:t>1</a:t>
            </a:fld>
            <a:endParaRPr lang="en-US"/>
          </a:p>
        </p:txBody>
      </p:sp>
      <p:pic>
        <p:nvPicPr>
          <p:cNvPr id="4" name="Picture 3">
            <a:extLst>
              <a:ext uri="{FF2B5EF4-FFF2-40B4-BE49-F238E27FC236}">
                <a16:creationId xmlns:a16="http://schemas.microsoft.com/office/drawing/2014/main" id="{BADCED3D-0E8F-5367-8C24-7613F314C163}"/>
              </a:ext>
            </a:extLst>
          </p:cNvPr>
          <p:cNvPicPr>
            <a:picLocks noChangeAspect="1"/>
          </p:cNvPicPr>
          <p:nvPr/>
        </p:nvPicPr>
        <p:blipFill>
          <a:blip r:embed="rId2"/>
          <a:srcRect l="27288" t="27568" r="508" b="22315"/>
          <a:stretch>
            <a:fillRect/>
          </a:stretch>
        </p:blipFill>
        <p:spPr>
          <a:xfrm>
            <a:off x="3474206" y="189857"/>
            <a:ext cx="5496745" cy="803633"/>
          </a:xfrm>
          <a:prstGeom prst="rect">
            <a:avLst/>
          </a:prstGeom>
        </p:spPr>
      </p:pic>
      <p:pic>
        <p:nvPicPr>
          <p:cNvPr id="6" name="Picture 5">
            <a:extLst>
              <a:ext uri="{FF2B5EF4-FFF2-40B4-BE49-F238E27FC236}">
                <a16:creationId xmlns:a16="http://schemas.microsoft.com/office/drawing/2014/main" id="{409D5BDF-D114-E541-9E28-7D3D05F4F0C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249643" y="1388027"/>
            <a:ext cx="5945873" cy="5333448"/>
          </a:xfrm>
          <a:prstGeom prst="rect">
            <a:avLst/>
          </a:prstGeom>
        </p:spPr>
      </p:pic>
      <p:sp>
        <p:nvSpPr>
          <p:cNvPr id="7" name="Rectangle 6">
            <a:extLst>
              <a:ext uri="{FF2B5EF4-FFF2-40B4-BE49-F238E27FC236}">
                <a16:creationId xmlns:a16="http://schemas.microsoft.com/office/drawing/2014/main" id="{C348DD7C-01B3-E68B-63CC-1B9A39274654}"/>
              </a:ext>
            </a:extLst>
          </p:cNvPr>
          <p:cNvSpPr/>
          <p:nvPr/>
        </p:nvSpPr>
        <p:spPr>
          <a:xfrm>
            <a:off x="3249643" y="1355880"/>
            <a:ext cx="5945873" cy="5365595"/>
          </a:xfrm>
          <a:prstGeom prst="rect">
            <a:avLst/>
          </a:prstGeom>
          <a:noFill/>
          <a:ln w="76200">
            <a:solidFill>
              <a:srgbClr val="A222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5817C1-7C03-D839-CFB6-E19BA24CA890}"/>
              </a:ext>
            </a:extLst>
          </p:cNvPr>
          <p:cNvPicPr>
            <a:picLocks noChangeAspect="1"/>
          </p:cNvPicPr>
          <p:nvPr/>
        </p:nvPicPr>
        <p:blipFill>
          <a:blip r:embed="rId2"/>
          <a:srcRect r="86656"/>
          <a:stretch>
            <a:fillRect/>
          </a:stretch>
        </p:blipFill>
        <p:spPr>
          <a:xfrm>
            <a:off x="768826" y="2094356"/>
            <a:ext cx="1691038" cy="2669287"/>
          </a:xfrm>
          <a:prstGeom prst="rect">
            <a:avLst/>
          </a:prstGeom>
        </p:spPr>
      </p:pic>
      <p:pic>
        <p:nvPicPr>
          <p:cNvPr id="9" name="Picture 8">
            <a:extLst>
              <a:ext uri="{FF2B5EF4-FFF2-40B4-BE49-F238E27FC236}">
                <a16:creationId xmlns:a16="http://schemas.microsoft.com/office/drawing/2014/main" id="{36AADA55-85A1-70F6-7DCE-0718A4DF8DF3}"/>
              </a:ext>
            </a:extLst>
          </p:cNvPr>
          <p:cNvPicPr>
            <a:picLocks noChangeAspect="1"/>
          </p:cNvPicPr>
          <p:nvPr/>
        </p:nvPicPr>
        <p:blipFill>
          <a:blip r:embed="rId2"/>
          <a:srcRect l="13705" r="73086"/>
          <a:stretch>
            <a:fillRect/>
          </a:stretch>
        </p:blipFill>
        <p:spPr>
          <a:xfrm>
            <a:off x="9749307" y="2094356"/>
            <a:ext cx="1673867" cy="2669287"/>
          </a:xfrm>
          <a:prstGeom prst="rect">
            <a:avLst/>
          </a:prstGeom>
        </p:spPr>
      </p:pic>
    </p:spTree>
    <p:extLst>
      <p:ext uri="{BB962C8B-B14F-4D97-AF65-F5344CB8AC3E}">
        <p14:creationId xmlns:p14="http://schemas.microsoft.com/office/powerpoint/2010/main" val="211468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a:extLst>
            <a:ext uri="{FF2B5EF4-FFF2-40B4-BE49-F238E27FC236}">
              <a16:creationId xmlns:a16="http://schemas.microsoft.com/office/drawing/2014/main" id="{A336EBCA-C9CD-37D4-BBED-AE0EB18C5C9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EC5111E-9848-F263-2761-E7F76C1D68CE}"/>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10879D75-38F5-0984-9E56-51FEB6CAB144}"/>
              </a:ext>
            </a:extLst>
          </p:cNvPr>
          <p:cNvSpPr>
            <a:spLocks noGrp="1"/>
          </p:cNvSpPr>
          <p:nvPr>
            <p:ph type="sldNum" sz="quarter" idx="12"/>
          </p:nvPr>
        </p:nvSpPr>
        <p:spPr/>
        <p:txBody>
          <a:bodyPr/>
          <a:lstStyle/>
          <a:p>
            <a:fld id="{B4449E65-F43B-754A-977E-526E330D26B6}" type="slidenum">
              <a:rPr lang="en-US" smtClean="0"/>
              <a:t>10</a:t>
            </a:fld>
            <a:endParaRPr lang="en-US"/>
          </a:p>
        </p:txBody>
      </p:sp>
      <p:sp>
        <p:nvSpPr>
          <p:cNvPr id="9" name="Rounded Rectangular Callout 8">
            <a:extLst>
              <a:ext uri="{FF2B5EF4-FFF2-40B4-BE49-F238E27FC236}">
                <a16:creationId xmlns:a16="http://schemas.microsoft.com/office/drawing/2014/main" id="{08CA16CB-8166-B439-3B1D-EB2577B323A4}"/>
              </a:ext>
            </a:extLst>
          </p:cNvPr>
          <p:cNvSpPr/>
          <p:nvPr/>
        </p:nvSpPr>
        <p:spPr>
          <a:xfrm>
            <a:off x="992199" y="599641"/>
            <a:ext cx="10162309" cy="1400827"/>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Didn’t bear directly but taught me to think/write/speak clearly/logically/coherently, and that was very important.</a:t>
            </a:r>
          </a:p>
        </p:txBody>
      </p:sp>
      <p:sp>
        <p:nvSpPr>
          <p:cNvPr id="10" name="Rounded Rectangular Callout 9">
            <a:extLst>
              <a:ext uri="{FF2B5EF4-FFF2-40B4-BE49-F238E27FC236}">
                <a16:creationId xmlns:a16="http://schemas.microsoft.com/office/drawing/2014/main" id="{D4340B9F-CFE7-00B4-1638-9A37BEBC7719}"/>
              </a:ext>
            </a:extLst>
          </p:cNvPr>
          <p:cNvSpPr/>
          <p:nvPr/>
        </p:nvSpPr>
        <p:spPr>
          <a:xfrm>
            <a:off x="992199" y="2551115"/>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[Sociology]:  As I studied deviant group behavior, it helped me understand the unique dynamics inherent in my industry.</a:t>
            </a:r>
          </a:p>
        </p:txBody>
      </p:sp>
      <p:sp>
        <p:nvSpPr>
          <p:cNvPr id="11" name="Rounded Rectangular Callout 10">
            <a:extLst>
              <a:ext uri="{FF2B5EF4-FFF2-40B4-BE49-F238E27FC236}">
                <a16:creationId xmlns:a16="http://schemas.microsoft.com/office/drawing/2014/main" id="{92F5A3F4-01FC-0A62-110E-57A8C3E715A8}"/>
              </a:ext>
            </a:extLst>
          </p:cNvPr>
          <p:cNvSpPr/>
          <p:nvPr/>
        </p:nvSpPr>
        <p:spPr>
          <a:xfrm>
            <a:off x="992199" y="4166754"/>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Very little.  I should have majored in History and Literature.</a:t>
            </a:r>
          </a:p>
        </p:txBody>
      </p:sp>
    </p:spTree>
    <p:extLst>
      <p:ext uri="{BB962C8B-B14F-4D97-AF65-F5344CB8AC3E}">
        <p14:creationId xmlns:p14="http://schemas.microsoft.com/office/powerpoint/2010/main" val="117977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BE7748-2B45-A091-1A21-AB5AB64346DD}"/>
              </a:ext>
            </a:extLst>
          </p:cNvPr>
          <p:cNvSpPr>
            <a:spLocks noGrp="1"/>
          </p:cNvSpPr>
          <p:nvPr>
            <p:ph type="ftr" sz="quarter" idx="11"/>
          </p:nvPr>
        </p:nvSpPr>
        <p:spPr>
          <a:xfrm>
            <a:off x="4038600" y="6529600"/>
            <a:ext cx="4114800" cy="365125"/>
          </a:xfrm>
        </p:spPr>
        <p:txBody>
          <a:bodyPr/>
          <a:lstStyle/>
          <a:p>
            <a:r>
              <a:rPr lang="en-US" dirty="0"/>
              <a:t>Todd</a:t>
            </a:r>
          </a:p>
        </p:txBody>
      </p:sp>
      <p:sp>
        <p:nvSpPr>
          <p:cNvPr id="5" name="Slide Number Placeholder 4">
            <a:extLst>
              <a:ext uri="{FF2B5EF4-FFF2-40B4-BE49-F238E27FC236}">
                <a16:creationId xmlns:a16="http://schemas.microsoft.com/office/drawing/2014/main" id="{9638D783-C233-18DD-EAB6-960F35ABD8E3}"/>
              </a:ext>
            </a:extLst>
          </p:cNvPr>
          <p:cNvSpPr>
            <a:spLocks noGrp="1"/>
          </p:cNvSpPr>
          <p:nvPr>
            <p:ph type="sldNum" sz="quarter" idx="12"/>
          </p:nvPr>
        </p:nvSpPr>
        <p:spPr/>
        <p:txBody>
          <a:bodyPr/>
          <a:lstStyle/>
          <a:p>
            <a:fld id="{B4449E65-F43B-754A-977E-526E330D26B6}" type="slidenum">
              <a:rPr lang="en-US" smtClean="0"/>
              <a:t>11</a:t>
            </a:fld>
            <a:endParaRPr lang="en-US" dirty="0"/>
          </a:p>
        </p:txBody>
      </p:sp>
      <p:sp>
        <p:nvSpPr>
          <p:cNvPr id="9" name="Title 1">
            <a:extLst>
              <a:ext uri="{FF2B5EF4-FFF2-40B4-BE49-F238E27FC236}">
                <a16:creationId xmlns:a16="http://schemas.microsoft.com/office/drawing/2014/main" id="{4B64A5B5-DC4C-7E12-2FC8-66736925ECF2}"/>
              </a:ext>
            </a:extLst>
          </p:cNvPr>
          <p:cNvSpPr>
            <a:spLocks noGrp="1"/>
          </p:cNvSpPr>
          <p:nvPr>
            <p:ph type="title"/>
          </p:nvPr>
        </p:nvSpPr>
        <p:spPr>
          <a:xfrm>
            <a:off x="943276" y="548640"/>
            <a:ext cx="10607040" cy="862478"/>
          </a:xfrm>
          <a:solidFill>
            <a:srgbClr val="A2222E"/>
          </a:solidFill>
        </p:spPr>
        <p:txBody>
          <a:bodyPr vert="horz" lIns="91440" tIns="45720" rIns="91440" bIns="45720" rtlCol="0" anchor="ctr">
            <a:normAutofit/>
          </a:bodyPr>
          <a:lstStyle/>
          <a:p>
            <a:r>
              <a:rPr lang="en-US" b="1" dirty="0">
                <a:solidFill>
                  <a:schemeClr val="bg1"/>
                </a:solidFill>
              </a:rPr>
              <a:t>What else was important to you?</a:t>
            </a:r>
          </a:p>
        </p:txBody>
      </p:sp>
      <p:graphicFrame>
        <p:nvGraphicFramePr>
          <p:cNvPr id="12" name="Content Placeholder 11">
            <a:extLst>
              <a:ext uri="{FF2B5EF4-FFF2-40B4-BE49-F238E27FC236}">
                <a16:creationId xmlns:a16="http://schemas.microsoft.com/office/drawing/2014/main" id="{C29D87AC-FCC6-F674-BCF1-C5F09FB49C07}"/>
              </a:ext>
            </a:extLst>
          </p:cNvPr>
          <p:cNvGraphicFramePr>
            <a:graphicFrameLocks noGrp="1"/>
          </p:cNvGraphicFramePr>
          <p:nvPr>
            <p:ph idx="1"/>
            <p:extLst>
              <p:ext uri="{D42A27DB-BD31-4B8C-83A1-F6EECF244321}">
                <p14:modId xmlns:p14="http://schemas.microsoft.com/office/powerpoint/2010/main" val="3711484673"/>
              </p:ext>
            </p:extLst>
          </p:nvPr>
        </p:nvGraphicFramePr>
        <p:xfrm>
          <a:off x="940159" y="1575573"/>
          <a:ext cx="4994402" cy="4754880"/>
        </p:xfrm>
        <a:graphic>
          <a:graphicData uri="http://schemas.openxmlformats.org/drawingml/2006/table">
            <a:tbl>
              <a:tblPr firstRow="1" bandRow="1">
                <a:tableStyleId>{5C22544A-7EE6-4342-B048-85BDC9FD1C3A}</a:tableStyleId>
              </a:tblPr>
              <a:tblGrid>
                <a:gridCol w="2305318">
                  <a:extLst>
                    <a:ext uri="{9D8B030D-6E8A-4147-A177-3AD203B41FA5}">
                      <a16:colId xmlns:a16="http://schemas.microsoft.com/office/drawing/2014/main" val="65330154"/>
                    </a:ext>
                  </a:extLst>
                </a:gridCol>
                <a:gridCol w="1842575">
                  <a:extLst>
                    <a:ext uri="{9D8B030D-6E8A-4147-A177-3AD203B41FA5}">
                      <a16:colId xmlns:a16="http://schemas.microsoft.com/office/drawing/2014/main" val="1825383025"/>
                    </a:ext>
                  </a:extLst>
                </a:gridCol>
                <a:gridCol w="846509">
                  <a:extLst>
                    <a:ext uri="{9D8B030D-6E8A-4147-A177-3AD203B41FA5}">
                      <a16:colId xmlns:a16="http://schemas.microsoft.com/office/drawing/2014/main" val="178625499"/>
                    </a:ext>
                  </a:extLst>
                </a:gridCol>
              </a:tblGrid>
              <a:tr h="325550">
                <a:tc>
                  <a:txBody>
                    <a:bodyPr/>
                    <a:lstStyle/>
                    <a:p>
                      <a:r>
                        <a:rPr lang="en-US" dirty="0"/>
                        <a:t>Activity</a:t>
                      </a:r>
                    </a:p>
                  </a:txBody>
                  <a:tcPr/>
                </a:tc>
                <a:tc>
                  <a:txBody>
                    <a:bodyPr/>
                    <a:lstStyle/>
                    <a:p>
                      <a:pPr algn="ctr"/>
                      <a:r>
                        <a:rPr lang="en-US" dirty="0"/>
                        <a:t>Respondents</a:t>
                      </a:r>
                    </a:p>
                  </a:txBody>
                  <a:tcPr/>
                </a:tc>
                <a:tc>
                  <a:txBody>
                    <a:bodyPr/>
                    <a:lstStyle/>
                    <a:p>
                      <a:pPr algn="ctr"/>
                      <a:r>
                        <a:rPr lang="en-US" dirty="0"/>
                        <a:t>%</a:t>
                      </a:r>
                    </a:p>
                  </a:txBody>
                  <a:tcPr/>
                </a:tc>
                <a:extLst>
                  <a:ext uri="{0D108BD9-81ED-4DB2-BD59-A6C34878D82A}">
                    <a16:rowId xmlns:a16="http://schemas.microsoft.com/office/drawing/2014/main" val="1937965270"/>
                  </a:ext>
                </a:extLst>
              </a:tr>
              <a:tr h="325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990000"/>
                          </a:solidFill>
                        </a:rPr>
                        <a:t>Sports</a:t>
                      </a:r>
                    </a:p>
                  </a:txBody>
                  <a:tcPr/>
                </a:tc>
                <a:tc>
                  <a:txBody>
                    <a:bodyPr/>
                    <a:lstStyle/>
                    <a:p>
                      <a:pPr algn="ctr"/>
                      <a:r>
                        <a:rPr lang="en-US" dirty="0">
                          <a:solidFill>
                            <a:srgbClr val="990000"/>
                          </a:solidFill>
                        </a:rPr>
                        <a:t>167</a:t>
                      </a:r>
                    </a:p>
                  </a:txBody>
                  <a:tcPr/>
                </a:tc>
                <a:tc>
                  <a:txBody>
                    <a:bodyPr/>
                    <a:lstStyle/>
                    <a:p>
                      <a:pPr algn="ctr"/>
                      <a:r>
                        <a:rPr lang="en-US" dirty="0">
                          <a:solidFill>
                            <a:srgbClr val="990000"/>
                          </a:solidFill>
                        </a:rPr>
                        <a:t>25%</a:t>
                      </a:r>
                    </a:p>
                  </a:txBody>
                  <a:tcPr/>
                </a:tc>
                <a:extLst>
                  <a:ext uri="{0D108BD9-81ED-4DB2-BD59-A6C34878D82A}">
                    <a16:rowId xmlns:a16="http://schemas.microsoft.com/office/drawing/2014/main" val="436912223"/>
                  </a:ext>
                </a:extLst>
              </a:tr>
              <a:tr h="32555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Varsity/JV/Freshman</a:t>
                      </a:r>
                    </a:p>
                  </a:txBody>
                  <a:tcPr/>
                </a:tc>
                <a:tc>
                  <a:txBody>
                    <a:bodyPr/>
                    <a:lstStyle/>
                    <a:p>
                      <a:pPr algn="ctr"/>
                      <a:r>
                        <a:rPr lang="en-US" dirty="0"/>
                        <a:t>62</a:t>
                      </a:r>
                    </a:p>
                  </a:txBody>
                  <a:tcPr/>
                </a:tc>
                <a:tc>
                  <a:txBody>
                    <a:bodyPr/>
                    <a:lstStyle/>
                    <a:p>
                      <a:pPr algn="ctr"/>
                      <a:r>
                        <a:rPr lang="en-US" dirty="0"/>
                        <a:t>9%</a:t>
                      </a:r>
                    </a:p>
                  </a:txBody>
                  <a:tcPr/>
                </a:tc>
                <a:extLst>
                  <a:ext uri="{0D108BD9-81ED-4DB2-BD59-A6C34878D82A}">
                    <a16:rowId xmlns:a16="http://schemas.microsoft.com/office/drawing/2014/main" val="1806697150"/>
                  </a:ext>
                </a:extLst>
              </a:tr>
              <a:tr h="325550">
                <a:tc>
                  <a:txBody>
                    <a:bodyPr/>
                    <a:lstStyle/>
                    <a:p>
                      <a:pPr algn="r"/>
                      <a:r>
                        <a:rPr lang="en-US" dirty="0"/>
                        <a:t>Club</a:t>
                      </a:r>
                    </a:p>
                  </a:txBody>
                  <a:tcPr/>
                </a:tc>
                <a:tc>
                  <a:txBody>
                    <a:bodyPr/>
                    <a:lstStyle/>
                    <a:p>
                      <a:pPr algn="ctr"/>
                      <a:r>
                        <a:rPr lang="en-US" dirty="0"/>
                        <a:t>8</a:t>
                      </a:r>
                    </a:p>
                  </a:txBody>
                  <a:tcPr/>
                </a:tc>
                <a:tc>
                  <a:txBody>
                    <a:bodyPr/>
                    <a:lstStyle/>
                    <a:p>
                      <a:pPr algn="ctr"/>
                      <a:r>
                        <a:rPr lang="en-US" dirty="0"/>
                        <a:t>1%</a:t>
                      </a:r>
                    </a:p>
                  </a:txBody>
                  <a:tcPr/>
                </a:tc>
                <a:extLst>
                  <a:ext uri="{0D108BD9-81ED-4DB2-BD59-A6C34878D82A}">
                    <a16:rowId xmlns:a16="http://schemas.microsoft.com/office/drawing/2014/main" val="186338213"/>
                  </a:ext>
                </a:extLst>
              </a:tr>
              <a:tr h="325550">
                <a:tc>
                  <a:txBody>
                    <a:bodyPr/>
                    <a:lstStyle/>
                    <a:p>
                      <a:pPr algn="r"/>
                      <a:r>
                        <a:rPr lang="en-US" dirty="0"/>
                        <a:t>Intramural</a:t>
                      </a:r>
                    </a:p>
                  </a:txBody>
                  <a:tcPr/>
                </a:tc>
                <a:tc>
                  <a:txBody>
                    <a:bodyPr/>
                    <a:lstStyle/>
                    <a:p>
                      <a:pPr algn="ctr"/>
                      <a:r>
                        <a:rPr lang="en-US" dirty="0"/>
                        <a:t>37</a:t>
                      </a:r>
                    </a:p>
                  </a:txBody>
                  <a:tcPr/>
                </a:tc>
                <a:tc>
                  <a:txBody>
                    <a:bodyPr/>
                    <a:lstStyle/>
                    <a:p>
                      <a:pPr algn="ctr"/>
                      <a:r>
                        <a:rPr lang="en-US" dirty="0"/>
                        <a:t>6%</a:t>
                      </a:r>
                    </a:p>
                  </a:txBody>
                  <a:tcPr/>
                </a:tc>
                <a:extLst>
                  <a:ext uri="{0D108BD9-81ED-4DB2-BD59-A6C34878D82A}">
                    <a16:rowId xmlns:a16="http://schemas.microsoft.com/office/drawing/2014/main" val="4084124015"/>
                  </a:ext>
                </a:extLst>
              </a:tr>
              <a:tr h="325550">
                <a:tc>
                  <a:txBody>
                    <a:bodyPr/>
                    <a:lstStyle/>
                    <a:p>
                      <a:pPr algn="r"/>
                      <a:r>
                        <a:rPr lang="en-US" dirty="0"/>
                        <a:t>Recreation/General</a:t>
                      </a:r>
                    </a:p>
                  </a:txBody>
                  <a:tcPr/>
                </a:tc>
                <a:tc>
                  <a:txBody>
                    <a:bodyPr/>
                    <a:lstStyle/>
                    <a:p>
                      <a:pPr algn="ctr"/>
                      <a:r>
                        <a:rPr lang="en-US" dirty="0"/>
                        <a:t>60</a:t>
                      </a:r>
                    </a:p>
                  </a:txBody>
                  <a:tcPr/>
                </a:tc>
                <a:tc>
                  <a:txBody>
                    <a:bodyPr/>
                    <a:lstStyle/>
                    <a:p>
                      <a:pPr algn="ctr"/>
                      <a:r>
                        <a:rPr lang="en-US" dirty="0"/>
                        <a:t>9%</a:t>
                      </a:r>
                    </a:p>
                  </a:txBody>
                  <a:tcPr/>
                </a:tc>
                <a:extLst>
                  <a:ext uri="{0D108BD9-81ED-4DB2-BD59-A6C34878D82A}">
                    <a16:rowId xmlns:a16="http://schemas.microsoft.com/office/drawing/2014/main" val="3270841671"/>
                  </a:ext>
                </a:extLst>
              </a:tr>
              <a:tr h="325550">
                <a:tc>
                  <a:txBody>
                    <a:bodyPr/>
                    <a:lstStyle/>
                    <a:p>
                      <a:pPr algn="l"/>
                      <a:r>
                        <a:rPr lang="en-US" dirty="0">
                          <a:solidFill>
                            <a:srgbClr val="990000"/>
                          </a:solidFill>
                        </a:rPr>
                        <a:t>Friends</a:t>
                      </a:r>
                    </a:p>
                  </a:txBody>
                  <a:tcPr/>
                </a:tc>
                <a:tc>
                  <a:txBody>
                    <a:bodyPr/>
                    <a:lstStyle/>
                    <a:p>
                      <a:pPr algn="ctr"/>
                      <a:r>
                        <a:rPr lang="en-US" dirty="0">
                          <a:solidFill>
                            <a:srgbClr val="990000"/>
                          </a:solidFill>
                        </a:rPr>
                        <a:t>118</a:t>
                      </a:r>
                    </a:p>
                  </a:txBody>
                  <a:tcPr/>
                </a:tc>
                <a:tc>
                  <a:txBody>
                    <a:bodyPr/>
                    <a:lstStyle/>
                    <a:p>
                      <a:pPr algn="ctr"/>
                      <a:r>
                        <a:rPr lang="en-US" dirty="0">
                          <a:solidFill>
                            <a:srgbClr val="990000"/>
                          </a:solidFill>
                        </a:rPr>
                        <a:t>18%</a:t>
                      </a:r>
                    </a:p>
                  </a:txBody>
                  <a:tcPr/>
                </a:tc>
                <a:extLst>
                  <a:ext uri="{0D108BD9-81ED-4DB2-BD59-A6C34878D82A}">
                    <a16:rowId xmlns:a16="http://schemas.microsoft.com/office/drawing/2014/main" val="2134539660"/>
                  </a:ext>
                </a:extLst>
              </a:tr>
              <a:tr h="325550">
                <a:tc>
                  <a:txBody>
                    <a:bodyPr/>
                    <a:lstStyle/>
                    <a:p>
                      <a:pPr algn="r"/>
                      <a:r>
                        <a:rPr lang="en-US" dirty="0"/>
                        <a:t>Generally</a:t>
                      </a:r>
                    </a:p>
                  </a:txBody>
                  <a:tcPr/>
                </a:tc>
                <a:tc>
                  <a:txBody>
                    <a:bodyPr/>
                    <a:lstStyle/>
                    <a:p>
                      <a:pPr algn="ctr"/>
                      <a:r>
                        <a:rPr lang="en-US" dirty="0"/>
                        <a:t>102</a:t>
                      </a:r>
                    </a:p>
                  </a:txBody>
                  <a:tcPr/>
                </a:tc>
                <a:tc>
                  <a:txBody>
                    <a:bodyPr/>
                    <a:lstStyle/>
                    <a:p>
                      <a:pPr algn="ctr"/>
                      <a:r>
                        <a:rPr lang="en-US" dirty="0"/>
                        <a:t>16%</a:t>
                      </a:r>
                    </a:p>
                  </a:txBody>
                  <a:tcPr/>
                </a:tc>
                <a:extLst>
                  <a:ext uri="{0D108BD9-81ED-4DB2-BD59-A6C34878D82A}">
                    <a16:rowId xmlns:a16="http://schemas.microsoft.com/office/drawing/2014/main" val="2348885571"/>
                  </a:ext>
                </a:extLst>
              </a:tr>
              <a:tr h="325550">
                <a:tc>
                  <a:txBody>
                    <a:bodyPr/>
                    <a:lstStyle/>
                    <a:p>
                      <a:pPr algn="r"/>
                      <a:r>
                        <a:rPr lang="en-US" dirty="0"/>
                        <a:t>Conversations</a:t>
                      </a:r>
                    </a:p>
                  </a:txBody>
                  <a:tcPr/>
                </a:tc>
                <a:tc>
                  <a:txBody>
                    <a:bodyPr/>
                    <a:lstStyle/>
                    <a:p>
                      <a:pPr algn="ctr"/>
                      <a:r>
                        <a:rPr lang="en-US" dirty="0"/>
                        <a:t>7</a:t>
                      </a:r>
                    </a:p>
                  </a:txBody>
                  <a:tcPr/>
                </a:tc>
                <a:tc>
                  <a:txBody>
                    <a:bodyPr/>
                    <a:lstStyle/>
                    <a:p>
                      <a:pPr algn="ctr"/>
                      <a:r>
                        <a:rPr lang="en-US" dirty="0"/>
                        <a:t>1%</a:t>
                      </a:r>
                    </a:p>
                  </a:txBody>
                  <a:tcPr/>
                </a:tc>
                <a:extLst>
                  <a:ext uri="{0D108BD9-81ED-4DB2-BD59-A6C34878D82A}">
                    <a16:rowId xmlns:a16="http://schemas.microsoft.com/office/drawing/2014/main" val="1968441353"/>
                  </a:ext>
                </a:extLst>
              </a:tr>
              <a:tr h="325550">
                <a:tc>
                  <a:txBody>
                    <a:bodyPr/>
                    <a:lstStyle/>
                    <a:p>
                      <a:pPr algn="r"/>
                      <a:r>
                        <a:rPr lang="en-US" dirty="0"/>
                        <a:t>Significant Other</a:t>
                      </a:r>
                    </a:p>
                  </a:txBody>
                  <a:tcPr/>
                </a:tc>
                <a:tc>
                  <a:txBody>
                    <a:bodyPr/>
                    <a:lstStyle/>
                    <a:p>
                      <a:pPr algn="ctr"/>
                      <a:r>
                        <a:rPr lang="en-US" dirty="0"/>
                        <a:t>7</a:t>
                      </a:r>
                    </a:p>
                  </a:txBody>
                  <a:tcPr/>
                </a:tc>
                <a:tc>
                  <a:txBody>
                    <a:bodyPr/>
                    <a:lstStyle/>
                    <a:p>
                      <a:pPr algn="ctr"/>
                      <a:r>
                        <a:rPr lang="en-US" dirty="0"/>
                        <a:t>1%</a:t>
                      </a:r>
                    </a:p>
                  </a:txBody>
                  <a:tcPr/>
                </a:tc>
                <a:extLst>
                  <a:ext uri="{0D108BD9-81ED-4DB2-BD59-A6C34878D82A}">
                    <a16:rowId xmlns:a16="http://schemas.microsoft.com/office/drawing/2014/main" val="1703862728"/>
                  </a:ext>
                </a:extLst>
              </a:tr>
              <a:tr h="325550">
                <a:tc>
                  <a:txBody>
                    <a:bodyPr/>
                    <a:lstStyle/>
                    <a:p>
                      <a:r>
                        <a:rPr lang="en-US" dirty="0">
                          <a:solidFill>
                            <a:srgbClr val="990000"/>
                          </a:solidFill>
                        </a:rPr>
                        <a:t>Music</a:t>
                      </a:r>
                    </a:p>
                  </a:txBody>
                  <a:tcPr/>
                </a:tc>
                <a:tc>
                  <a:txBody>
                    <a:bodyPr/>
                    <a:lstStyle/>
                    <a:p>
                      <a:pPr algn="ctr"/>
                      <a:r>
                        <a:rPr lang="en-US" dirty="0">
                          <a:solidFill>
                            <a:srgbClr val="990000"/>
                          </a:solidFill>
                        </a:rPr>
                        <a:t>70</a:t>
                      </a:r>
                    </a:p>
                  </a:txBody>
                  <a:tcPr/>
                </a:tc>
                <a:tc>
                  <a:txBody>
                    <a:bodyPr/>
                    <a:lstStyle/>
                    <a:p>
                      <a:pPr algn="ctr"/>
                      <a:r>
                        <a:rPr lang="en-US" dirty="0">
                          <a:solidFill>
                            <a:srgbClr val="990000"/>
                          </a:solidFill>
                        </a:rPr>
                        <a:t>11%</a:t>
                      </a:r>
                    </a:p>
                  </a:txBody>
                  <a:tcPr/>
                </a:tc>
                <a:extLst>
                  <a:ext uri="{0D108BD9-81ED-4DB2-BD59-A6C34878D82A}">
                    <a16:rowId xmlns:a16="http://schemas.microsoft.com/office/drawing/2014/main" val="1853466222"/>
                  </a:ext>
                </a:extLst>
              </a:tr>
              <a:tr h="325550">
                <a:tc>
                  <a:txBody>
                    <a:bodyPr/>
                    <a:lstStyle/>
                    <a:p>
                      <a:pPr algn="r"/>
                      <a:r>
                        <a:rPr lang="en-US" dirty="0"/>
                        <a:t>Generally</a:t>
                      </a:r>
                    </a:p>
                  </a:txBody>
                  <a:tcPr/>
                </a:tc>
                <a:tc>
                  <a:txBody>
                    <a:bodyPr/>
                    <a:lstStyle/>
                    <a:p>
                      <a:pPr algn="ctr"/>
                      <a:r>
                        <a:rPr lang="en-US" dirty="0"/>
                        <a:t>33</a:t>
                      </a:r>
                    </a:p>
                  </a:txBody>
                  <a:tcPr/>
                </a:tc>
                <a:tc>
                  <a:txBody>
                    <a:bodyPr/>
                    <a:lstStyle/>
                    <a:p>
                      <a:pPr algn="ctr"/>
                      <a:r>
                        <a:rPr lang="en-US" dirty="0"/>
                        <a:t>5%</a:t>
                      </a:r>
                    </a:p>
                  </a:txBody>
                  <a:tcPr/>
                </a:tc>
                <a:extLst>
                  <a:ext uri="{0D108BD9-81ED-4DB2-BD59-A6C34878D82A}">
                    <a16:rowId xmlns:a16="http://schemas.microsoft.com/office/drawing/2014/main" val="2979651996"/>
                  </a:ext>
                </a:extLst>
              </a:tr>
              <a:tr h="325550">
                <a:tc>
                  <a:txBody>
                    <a:bodyPr/>
                    <a:lstStyle/>
                    <a:p>
                      <a:pPr algn="r"/>
                      <a:r>
                        <a:rPr lang="en-US" dirty="0"/>
                        <a:t>Playing/Singing</a:t>
                      </a:r>
                    </a:p>
                  </a:txBody>
                  <a:tcPr/>
                </a:tc>
                <a:tc>
                  <a:txBody>
                    <a:bodyPr/>
                    <a:lstStyle/>
                    <a:p>
                      <a:pPr algn="ctr"/>
                      <a:r>
                        <a:rPr lang="en-US" dirty="0"/>
                        <a:t>37</a:t>
                      </a:r>
                    </a:p>
                  </a:txBody>
                  <a:tcPr/>
                </a:tc>
                <a:tc>
                  <a:txBody>
                    <a:bodyPr/>
                    <a:lstStyle/>
                    <a:p>
                      <a:pPr algn="ctr"/>
                      <a:r>
                        <a:rPr lang="en-US" dirty="0"/>
                        <a:t>6%</a:t>
                      </a:r>
                    </a:p>
                  </a:txBody>
                  <a:tcPr/>
                </a:tc>
                <a:extLst>
                  <a:ext uri="{0D108BD9-81ED-4DB2-BD59-A6C34878D82A}">
                    <a16:rowId xmlns:a16="http://schemas.microsoft.com/office/drawing/2014/main" val="4229499010"/>
                  </a:ext>
                </a:extLst>
              </a:tr>
            </a:tbl>
          </a:graphicData>
        </a:graphic>
      </p:graphicFrame>
      <p:graphicFrame>
        <p:nvGraphicFramePr>
          <p:cNvPr id="13" name="Content Placeholder 11">
            <a:extLst>
              <a:ext uri="{FF2B5EF4-FFF2-40B4-BE49-F238E27FC236}">
                <a16:creationId xmlns:a16="http://schemas.microsoft.com/office/drawing/2014/main" id="{7A9AB07A-276A-390F-3074-3647774475D8}"/>
              </a:ext>
            </a:extLst>
          </p:cNvPr>
          <p:cNvGraphicFramePr>
            <a:graphicFrameLocks/>
          </p:cNvGraphicFramePr>
          <p:nvPr>
            <p:extLst>
              <p:ext uri="{D42A27DB-BD31-4B8C-83A1-F6EECF244321}">
                <p14:modId xmlns:p14="http://schemas.microsoft.com/office/powerpoint/2010/main" val="2395211057"/>
              </p:ext>
            </p:extLst>
          </p:nvPr>
        </p:nvGraphicFramePr>
        <p:xfrm>
          <a:off x="6257441" y="1595755"/>
          <a:ext cx="5292874" cy="4754880"/>
        </p:xfrm>
        <a:graphic>
          <a:graphicData uri="http://schemas.openxmlformats.org/drawingml/2006/table">
            <a:tbl>
              <a:tblPr firstRow="1" bandRow="1">
                <a:tableStyleId>{5C22544A-7EE6-4342-B048-85BDC9FD1C3A}</a:tableStyleId>
              </a:tblPr>
              <a:tblGrid>
                <a:gridCol w="2781002">
                  <a:extLst>
                    <a:ext uri="{9D8B030D-6E8A-4147-A177-3AD203B41FA5}">
                      <a16:colId xmlns:a16="http://schemas.microsoft.com/office/drawing/2014/main" val="65330154"/>
                    </a:ext>
                  </a:extLst>
                </a:gridCol>
                <a:gridCol w="1614775">
                  <a:extLst>
                    <a:ext uri="{9D8B030D-6E8A-4147-A177-3AD203B41FA5}">
                      <a16:colId xmlns:a16="http://schemas.microsoft.com/office/drawing/2014/main" val="1825383025"/>
                    </a:ext>
                  </a:extLst>
                </a:gridCol>
                <a:gridCol w="897097">
                  <a:extLst>
                    <a:ext uri="{9D8B030D-6E8A-4147-A177-3AD203B41FA5}">
                      <a16:colId xmlns:a16="http://schemas.microsoft.com/office/drawing/2014/main" val="178625499"/>
                    </a:ext>
                  </a:extLst>
                </a:gridCol>
              </a:tblGrid>
              <a:tr h="361161">
                <a:tc>
                  <a:txBody>
                    <a:bodyPr/>
                    <a:lstStyle/>
                    <a:p>
                      <a:r>
                        <a:rPr lang="en-US" dirty="0"/>
                        <a:t>Activity</a:t>
                      </a:r>
                    </a:p>
                  </a:txBody>
                  <a:tcPr/>
                </a:tc>
                <a:tc>
                  <a:txBody>
                    <a:bodyPr/>
                    <a:lstStyle/>
                    <a:p>
                      <a:pPr algn="ctr"/>
                      <a:r>
                        <a:rPr lang="en-US" dirty="0"/>
                        <a:t>Respondents</a:t>
                      </a:r>
                    </a:p>
                  </a:txBody>
                  <a:tcPr/>
                </a:tc>
                <a:tc>
                  <a:txBody>
                    <a:bodyPr/>
                    <a:lstStyle/>
                    <a:p>
                      <a:pPr algn="ctr"/>
                      <a:r>
                        <a:rPr lang="en-US" dirty="0"/>
                        <a:t>%</a:t>
                      </a:r>
                    </a:p>
                  </a:txBody>
                  <a:tcPr/>
                </a:tc>
                <a:extLst>
                  <a:ext uri="{0D108BD9-81ED-4DB2-BD59-A6C34878D82A}">
                    <a16:rowId xmlns:a16="http://schemas.microsoft.com/office/drawing/2014/main" val="1937965270"/>
                  </a:ext>
                </a:extLst>
              </a:tr>
              <a:tr h="3611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Groups/Organizations</a:t>
                      </a:r>
                    </a:p>
                  </a:txBody>
                  <a:tcPr/>
                </a:tc>
                <a:tc>
                  <a:txBody>
                    <a:bodyPr/>
                    <a:lstStyle/>
                    <a:p>
                      <a:pPr algn="ctr"/>
                      <a:r>
                        <a:rPr lang="en-US" dirty="0">
                          <a:solidFill>
                            <a:srgbClr val="000000"/>
                          </a:solidFill>
                        </a:rPr>
                        <a:t>67</a:t>
                      </a:r>
                    </a:p>
                  </a:txBody>
                  <a:tcPr/>
                </a:tc>
                <a:tc>
                  <a:txBody>
                    <a:bodyPr/>
                    <a:lstStyle/>
                    <a:p>
                      <a:pPr algn="ctr"/>
                      <a:r>
                        <a:rPr lang="en-US" dirty="0">
                          <a:solidFill>
                            <a:srgbClr val="000000"/>
                          </a:solidFill>
                        </a:rPr>
                        <a:t>10%</a:t>
                      </a:r>
                    </a:p>
                  </a:txBody>
                  <a:tcPr/>
                </a:tc>
                <a:extLst>
                  <a:ext uri="{0D108BD9-81ED-4DB2-BD59-A6C34878D82A}">
                    <a16:rowId xmlns:a16="http://schemas.microsoft.com/office/drawing/2014/main" val="436912223"/>
                  </a:ext>
                </a:extLst>
              </a:tr>
              <a:tr h="361161">
                <a:tc>
                  <a:txBody>
                    <a:bodyPr/>
                    <a:lstStyle/>
                    <a:p>
                      <a:pPr algn="l"/>
                      <a:r>
                        <a:rPr lang="en-US" dirty="0">
                          <a:solidFill>
                            <a:srgbClr val="000000"/>
                          </a:solidFill>
                        </a:rPr>
                        <a:t>Restaurants/Nightlife</a:t>
                      </a:r>
                    </a:p>
                  </a:txBody>
                  <a:tcPr/>
                </a:tc>
                <a:tc>
                  <a:txBody>
                    <a:bodyPr/>
                    <a:lstStyle/>
                    <a:p>
                      <a:pPr algn="ctr"/>
                      <a:r>
                        <a:rPr lang="en-US" dirty="0">
                          <a:solidFill>
                            <a:srgbClr val="000000"/>
                          </a:solidFill>
                        </a:rPr>
                        <a:t>39</a:t>
                      </a:r>
                    </a:p>
                  </a:txBody>
                  <a:tcPr/>
                </a:tc>
                <a:tc>
                  <a:txBody>
                    <a:bodyPr/>
                    <a:lstStyle/>
                    <a:p>
                      <a:pPr algn="ctr"/>
                      <a:r>
                        <a:rPr lang="en-US" dirty="0">
                          <a:solidFill>
                            <a:srgbClr val="000000"/>
                          </a:solidFill>
                        </a:rPr>
                        <a:t>6%</a:t>
                      </a:r>
                    </a:p>
                  </a:txBody>
                  <a:tcPr/>
                </a:tc>
                <a:extLst>
                  <a:ext uri="{0D108BD9-81ED-4DB2-BD59-A6C34878D82A}">
                    <a16:rowId xmlns:a16="http://schemas.microsoft.com/office/drawing/2014/main" val="1806697150"/>
                  </a:ext>
                </a:extLst>
              </a:tr>
              <a:tr h="361161">
                <a:tc>
                  <a:txBody>
                    <a:bodyPr/>
                    <a:lstStyle/>
                    <a:p>
                      <a:pPr algn="l"/>
                      <a:r>
                        <a:rPr lang="en-US" dirty="0">
                          <a:solidFill>
                            <a:srgbClr val="000000"/>
                          </a:solidFill>
                        </a:rPr>
                        <a:t>Theater (on/back stage)</a:t>
                      </a:r>
                    </a:p>
                  </a:txBody>
                  <a:tcPr/>
                </a:tc>
                <a:tc>
                  <a:txBody>
                    <a:bodyPr/>
                    <a:lstStyle/>
                    <a:p>
                      <a:pPr algn="ctr"/>
                      <a:r>
                        <a:rPr lang="en-US" dirty="0">
                          <a:solidFill>
                            <a:srgbClr val="000000"/>
                          </a:solidFill>
                        </a:rPr>
                        <a:t>37</a:t>
                      </a:r>
                    </a:p>
                  </a:txBody>
                  <a:tcPr/>
                </a:tc>
                <a:tc>
                  <a:txBody>
                    <a:bodyPr/>
                    <a:lstStyle/>
                    <a:p>
                      <a:pPr algn="ctr"/>
                      <a:r>
                        <a:rPr lang="en-US" dirty="0">
                          <a:solidFill>
                            <a:srgbClr val="000000"/>
                          </a:solidFill>
                        </a:rPr>
                        <a:t>6%</a:t>
                      </a:r>
                    </a:p>
                  </a:txBody>
                  <a:tcPr/>
                </a:tc>
                <a:extLst>
                  <a:ext uri="{0D108BD9-81ED-4DB2-BD59-A6C34878D82A}">
                    <a16:rowId xmlns:a16="http://schemas.microsoft.com/office/drawing/2014/main" val="186338213"/>
                  </a:ext>
                </a:extLst>
              </a:tr>
              <a:tr h="361161">
                <a:tc>
                  <a:txBody>
                    <a:bodyPr/>
                    <a:lstStyle/>
                    <a:p>
                      <a:pPr algn="l"/>
                      <a:r>
                        <a:rPr lang="en-US" dirty="0">
                          <a:solidFill>
                            <a:srgbClr val="000000"/>
                          </a:solidFill>
                        </a:rPr>
                        <a:t>Newspapers/Journals</a:t>
                      </a:r>
                    </a:p>
                  </a:txBody>
                  <a:tcPr/>
                </a:tc>
                <a:tc>
                  <a:txBody>
                    <a:bodyPr/>
                    <a:lstStyle/>
                    <a:p>
                      <a:pPr algn="ctr"/>
                      <a:r>
                        <a:rPr lang="en-US" dirty="0">
                          <a:solidFill>
                            <a:srgbClr val="000000"/>
                          </a:solidFill>
                        </a:rPr>
                        <a:t>28</a:t>
                      </a:r>
                    </a:p>
                  </a:txBody>
                  <a:tcPr/>
                </a:tc>
                <a:tc>
                  <a:txBody>
                    <a:bodyPr/>
                    <a:lstStyle/>
                    <a:p>
                      <a:pPr algn="ctr"/>
                      <a:r>
                        <a:rPr lang="en-US" dirty="0">
                          <a:solidFill>
                            <a:srgbClr val="000000"/>
                          </a:solidFill>
                        </a:rPr>
                        <a:t>4%</a:t>
                      </a:r>
                    </a:p>
                  </a:txBody>
                  <a:tcPr/>
                </a:tc>
                <a:extLst>
                  <a:ext uri="{0D108BD9-81ED-4DB2-BD59-A6C34878D82A}">
                    <a16:rowId xmlns:a16="http://schemas.microsoft.com/office/drawing/2014/main" val="4084124015"/>
                  </a:ext>
                </a:extLst>
              </a:tr>
              <a:tr h="361161">
                <a:tc>
                  <a:txBody>
                    <a:bodyPr/>
                    <a:lstStyle/>
                    <a:p>
                      <a:pPr algn="l"/>
                      <a:r>
                        <a:rPr lang="en-US" dirty="0">
                          <a:solidFill>
                            <a:srgbClr val="000000"/>
                          </a:solidFill>
                        </a:rPr>
                        <a:t>House Life</a:t>
                      </a:r>
                    </a:p>
                  </a:txBody>
                  <a:tcPr/>
                </a:tc>
                <a:tc>
                  <a:txBody>
                    <a:bodyPr/>
                    <a:lstStyle/>
                    <a:p>
                      <a:pPr algn="ctr"/>
                      <a:r>
                        <a:rPr lang="en-US" dirty="0">
                          <a:solidFill>
                            <a:srgbClr val="000000"/>
                          </a:solidFill>
                        </a:rPr>
                        <a:t>25</a:t>
                      </a:r>
                    </a:p>
                  </a:txBody>
                  <a:tcPr/>
                </a:tc>
                <a:tc>
                  <a:txBody>
                    <a:bodyPr/>
                    <a:lstStyle/>
                    <a:p>
                      <a:pPr algn="ctr"/>
                      <a:r>
                        <a:rPr lang="en-US" dirty="0">
                          <a:solidFill>
                            <a:srgbClr val="000000"/>
                          </a:solidFill>
                        </a:rPr>
                        <a:t>4%</a:t>
                      </a:r>
                    </a:p>
                  </a:txBody>
                  <a:tcPr/>
                </a:tc>
                <a:extLst>
                  <a:ext uri="{0D108BD9-81ED-4DB2-BD59-A6C34878D82A}">
                    <a16:rowId xmlns:a16="http://schemas.microsoft.com/office/drawing/2014/main" val="3270841671"/>
                  </a:ext>
                </a:extLst>
              </a:tr>
              <a:tr h="361161">
                <a:tc>
                  <a:txBody>
                    <a:bodyPr/>
                    <a:lstStyle/>
                    <a:p>
                      <a:pPr algn="l"/>
                      <a:r>
                        <a:rPr lang="en-US" dirty="0">
                          <a:solidFill>
                            <a:srgbClr val="000000"/>
                          </a:solidFill>
                        </a:rPr>
                        <a:t>Volunteering/PBH</a:t>
                      </a:r>
                    </a:p>
                  </a:txBody>
                  <a:tcPr/>
                </a:tc>
                <a:tc>
                  <a:txBody>
                    <a:bodyPr/>
                    <a:lstStyle/>
                    <a:p>
                      <a:pPr algn="ctr"/>
                      <a:r>
                        <a:rPr lang="en-US" dirty="0">
                          <a:solidFill>
                            <a:srgbClr val="000000"/>
                          </a:solidFill>
                        </a:rPr>
                        <a:t>24</a:t>
                      </a:r>
                    </a:p>
                  </a:txBody>
                  <a:tcPr/>
                </a:tc>
                <a:tc>
                  <a:txBody>
                    <a:bodyPr/>
                    <a:lstStyle/>
                    <a:p>
                      <a:pPr algn="ctr"/>
                      <a:r>
                        <a:rPr lang="en-US" dirty="0">
                          <a:solidFill>
                            <a:srgbClr val="000000"/>
                          </a:solidFill>
                        </a:rPr>
                        <a:t>4%</a:t>
                      </a:r>
                    </a:p>
                  </a:txBody>
                  <a:tcPr/>
                </a:tc>
                <a:extLst>
                  <a:ext uri="{0D108BD9-81ED-4DB2-BD59-A6C34878D82A}">
                    <a16:rowId xmlns:a16="http://schemas.microsoft.com/office/drawing/2014/main" val="2134539660"/>
                  </a:ext>
                </a:extLst>
              </a:tr>
              <a:tr h="361161">
                <a:tc>
                  <a:txBody>
                    <a:bodyPr/>
                    <a:lstStyle/>
                    <a:p>
                      <a:pPr algn="l"/>
                      <a:r>
                        <a:rPr lang="en-US" dirty="0">
                          <a:solidFill>
                            <a:srgbClr val="000000"/>
                          </a:solidFill>
                        </a:rPr>
                        <a:t>Working</a:t>
                      </a:r>
                    </a:p>
                  </a:txBody>
                  <a:tcPr/>
                </a:tc>
                <a:tc>
                  <a:txBody>
                    <a:bodyPr/>
                    <a:lstStyle/>
                    <a:p>
                      <a:pPr algn="ctr"/>
                      <a:r>
                        <a:rPr lang="en-US" dirty="0">
                          <a:solidFill>
                            <a:srgbClr val="000000"/>
                          </a:solidFill>
                        </a:rPr>
                        <a:t>21</a:t>
                      </a:r>
                    </a:p>
                  </a:txBody>
                  <a:tcPr/>
                </a:tc>
                <a:tc>
                  <a:txBody>
                    <a:bodyPr/>
                    <a:lstStyle/>
                    <a:p>
                      <a:pPr algn="ctr"/>
                      <a:r>
                        <a:rPr lang="en-US" dirty="0">
                          <a:solidFill>
                            <a:srgbClr val="000000"/>
                          </a:solidFill>
                        </a:rPr>
                        <a:t>3%</a:t>
                      </a:r>
                    </a:p>
                  </a:txBody>
                  <a:tcPr/>
                </a:tc>
                <a:extLst>
                  <a:ext uri="{0D108BD9-81ED-4DB2-BD59-A6C34878D82A}">
                    <a16:rowId xmlns:a16="http://schemas.microsoft.com/office/drawing/2014/main" val="2348885571"/>
                  </a:ext>
                </a:extLst>
              </a:tr>
              <a:tr h="361161">
                <a:tc>
                  <a:txBody>
                    <a:bodyPr/>
                    <a:lstStyle/>
                    <a:p>
                      <a:pPr algn="l"/>
                      <a:r>
                        <a:rPr lang="en-US" dirty="0">
                          <a:solidFill>
                            <a:srgbClr val="000000"/>
                          </a:solidFill>
                        </a:rPr>
                        <a:t>Political Activity</a:t>
                      </a:r>
                    </a:p>
                  </a:txBody>
                  <a:tcPr/>
                </a:tc>
                <a:tc>
                  <a:txBody>
                    <a:bodyPr/>
                    <a:lstStyle/>
                    <a:p>
                      <a:pPr algn="ctr"/>
                      <a:r>
                        <a:rPr lang="en-US" dirty="0">
                          <a:solidFill>
                            <a:srgbClr val="000000"/>
                          </a:solidFill>
                        </a:rPr>
                        <a:t>21</a:t>
                      </a:r>
                    </a:p>
                  </a:txBody>
                  <a:tcPr/>
                </a:tc>
                <a:tc>
                  <a:txBody>
                    <a:bodyPr/>
                    <a:lstStyle/>
                    <a:p>
                      <a:pPr algn="ctr"/>
                      <a:r>
                        <a:rPr lang="en-US" dirty="0">
                          <a:solidFill>
                            <a:srgbClr val="000000"/>
                          </a:solidFill>
                        </a:rPr>
                        <a:t>3%</a:t>
                      </a:r>
                    </a:p>
                  </a:txBody>
                  <a:tcPr/>
                </a:tc>
                <a:extLst>
                  <a:ext uri="{0D108BD9-81ED-4DB2-BD59-A6C34878D82A}">
                    <a16:rowId xmlns:a16="http://schemas.microsoft.com/office/drawing/2014/main" val="1968441353"/>
                  </a:ext>
                </a:extLst>
              </a:tr>
              <a:tr h="361161">
                <a:tc>
                  <a:txBody>
                    <a:bodyPr/>
                    <a:lstStyle/>
                    <a:p>
                      <a:pPr algn="l"/>
                      <a:r>
                        <a:rPr lang="en-US" dirty="0">
                          <a:solidFill>
                            <a:srgbClr val="000000"/>
                          </a:solidFill>
                        </a:rPr>
                        <a:t>Expanding Horizons</a:t>
                      </a:r>
                    </a:p>
                  </a:txBody>
                  <a:tcPr/>
                </a:tc>
                <a:tc>
                  <a:txBody>
                    <a:bodyPr/>
                    <a:lstStyle/>
                    <a:p>
                      <a:pPr algn="ctr"/>
                      <a:r>
                        <a:rPr lang="en-US" dirty="0">
                          <a:solidFill>
                            <a:srgbClr val="000000"/>
                          </a:solidFill>
                        </a:rPr>
                        <a:t>16</a:t>
                      </a:r>
                    </a:p>
                  </a:txBody>
                  <a:tcPr/>
                </a:tc>
                <a:tc>
                  <a:txBody>
                    <a:bodyPr/>
                    <a:lstStyle/>
                    <a:p>
                      <a:pPr algn="ctr"/>
                      <a:r>
                        <a:rPr lang="en-US" dirty="0">
                          <a:solidFill>
                            <a:srgbClr val="000000"/>
                          </a:solidFill>
                        </a:rPr>
                        <a:t>2%</a:t>
                      </a:r>
                    </a:p>
                  </a:txBody>
                  <a:tcPr/>
                </a:tc>
                <a:extLst>
                  <a:ext uri="{0D108BD9-81ED-4DB2-BD59-A6C34878D82A}">
                    <a16:rowId xmlns:a16="http://schemas.microsoft.com/office/drawing/2014/main" val="1703862728"/>
                  </a:ext>
                </a:extLst>
              </a:tr>
              <a:tr h="361161">
                <a:tc>
                  <a:txBody>
                    <a:bodyPr/>
                    <a:lstStyle/>
                    <a:p>
                      <a:pPr algn="l"/>
                      <a:r>
                        <a:rPr lang="en-US" dirty="0">
                          <a:solidFill>
                            <a:srgbClr val="000000"/>
                          </a:solidFill>
                        </a:rPr>
                        <a:t>Reading/Writing/Research</a:t>
                      </a:r>
                    </a:p>
                  </a:txBody>
                  <a:tcPr/>
                </a:tc>
                <a:tc>
                  <a:txBody>
                    <a:bodyPr/>
                    <a:lstStyle/>
                    <a:p>
                      <a:pPr algn="ctr"/>
                      <a:r>
                        <a:rPr lang="en-US" dirty="0">
                          <a:solidFill>
                            <a:srgbClr val="000000"/>
                          </a:solidFill>
                        </a:rPr>
                        <a:t>12</a:t>
                      </a:r>
                    </a:p>
                  </a:txBody>
                  <a:tcPr/>
                </a:tc>
                <a:tc>
                  <a:txBody>
                    <a:bodyPr/>
                    <a:lstStyle/>
                    <a:p>
                      <a:pPr algn="ctr"/>
                      <a:r>
                        <a:rPr lang="en-US" dirty="0">
                          <a:solidFill>
                            <a:srgbClr val="000000"/>
                          </a:solidFill>
                        </a:rPr>
                        <a:t>2%</a:t>
                      </a:r>
                    </a:p>
                  </a:txBody>
                  <a:tcPr/>
                </a:tc>
                <a:extLst>
                  <a:ext uri="{0D108BD9-81ED-4DB2-BD59-A6C34878D82A}">
                    <a16:rowId xmlns:a16="http://schemas.microsoft.com/office/drawing/2014/main" val="1853466222"/>
                  </a:ext>
                </a:extLst>
              </a:tr>
              <a:tr h="361161">
                <a:tc>
                  <a:txBody>
                    <a:bodyPr/>
                    <a:lstStyle/>
                    <a:p>
                      <a:pPr algn="l"/>
                      <a:r>
                        <a:rPr lang="en-US" dirty="0">
                          <a:solidFill>
                            <a:srgbClr val="000000"/>
                          </a:solidFill>
                        </a:rPr>
                        <a:t>WHRB</a:t>
                      </a:r>
                    </a:p>
                  </a:txBody>
                  <a:tcPr/>
                </a:tc>
                <a:tc>
                  <a:txBody>
                    <a:bodyPr/>
                    <a:lstStyle/>
                    <a:p>
                      <a:pPr algn="ctr"/>
                      <a:r>
                        <a:rPr lang="en-US" dirty="0">
                          <a:solidFill>
                            <a:srgbClr val="000000"/>
                          </a:solidFill>
                        </a:rPr>
                        <a:t>10</a:t>
                      </a:r>
                    </a:p>
                  </a:txBody>
                  <a:tcPr/>
                </a:tc>
                <a:tc>
                  <a:txBody>
                    <a:bodyPr/>
                    <a:lstStyle/>
                    <a:p>
                      <a:pPr algn="ctr"/>
                      <a:r>
                        <a:rPr lang="en-US" dirty="0">
                          <a:solidFill>
                            <a:srgbClr val="000000"/>
                          </a:solidFill>
                        </a:rPr>
                        <a:t>2%</a:t>
                      </a:r>
                    </a:p>
                  </a:txBody>
                  <a:tcPr/>
                </a:tc>
                <a:extLst>
                  <a:ext uri="{0D108BD9-81ED-4DB2-BD59-A6C34878D82A}">
                    <a16:rowId xmlns:a16="http://schemas.microsoft.com/office/drawing/2014/main" val="2979651996"/>
                  </a:ext>
                </a:extLst>
              </a:tr>
              <a:tr h="361161">
                <a:tc>
                  <a:txBody>
                    <a:bodyPr/>
                    <a:lstStyle/>
                    <a:p>
                      <a:pPr algn="l"/>
                      <a:r>
                        <a:rPr lang="en-US" dirty="0">
                          <a:solidFill>
                            <a:srgbClr val="000000"/>
                          </a:solidFill>
                        </a:rPr>
                        <a:t>Partying/Drinking/Drugs</a:t>
                      </a:r>
                    </a:p>
                  </a:txBody>
                  <a:tcPr/>
                </a:tc>
                <a:tc>
                  <a:txBody>
                    <a:bodyPr/>
                    <a:lstStyle/>
                    <a:p>
                      <a:pPr algn="ctr"/>
                      <a:r>
                        <a:rPr lang="en-US" dirty="0">
                          <a:solidFill>
                            <a:srgbClr val="000000"/>
                          </a:solidFill>
                        </a:rPr>
                        <a:t>5</a:t>
                      </a:r>
                    </a:p>
                  </a:txBody>
                  <a:tcPr/>
                </a:tc>
                <a:tc>
                  <a:txBody>
                    <a:bodyPr/>
                    <a:lstStyle/>
                    <a:p>
                      <a:pPr algn="ctr"/>
                      <a:r>
                        <a:rPr lang="en-US" dirty="0">
                          <a:solidFill>
                            <a:srgbClr val="000000"/>
                          </a:solidFill>
                        </a:rPr>
                        <a:t>1%</a:t>
                      </a:r>
                    </a:p>
                  </a:txBody>
                  <a:tcPr/>
                </a:tc>
                <a:extLst>
                  <a:ext uri="{0D108BD9-81ED-4DB2-BD59-A6C34878D82A}">
                    <a16:rowId xmlns:a16="http://schemas.microsoft.com/office/drawing/2014/main" val="4229499010"/>
                  </a:ext>
                </a:extLst>
              </a:tr>
            </a:tbl>
          </a:graphicData>
        </a:graphic>
      </p:graphicFrame>
    </p:spTree>
    <p:extLst>
      <p:ext uri="{BB962C8B-B14F-4D97-AF65-F5344CB8AC3E}">
        <p14:creationId xmlns:p14="http://schemas.microsoft.com/office/powerpoint/2010/main" val="2515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74F05B99-79AD-3464-1672-B52CA1DDEF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795A9B-2D6B-988F-6226-B1EE81A945A8}"/>
              </a:ext>
            </a:extLst>
          </p:cNvPr>
          <p:cNvSpPr>
            <a:spLocks noGrp="1"/>
          </p:cNvSpPr>
          <p:nvPr>
            <p:ph type="ftr" sz="quarter" idx="11"/>
          </p:nvPr>
        </p:nvSpPr>
        <p:spPr>
          <a:xfrm>
            <a:off x="4224871" y="6216041"/>
            <a:ext cx="4114800" cy="365125"/>
          </a:xfrm>
        </p:spPr>
        <p:txBody>
          <a:bodyPr/>
          <a:lstStyle/>
          <a:p>
            <a:r>
              <a:rPr lang="en-US" dirty="0"/>
              <a:t>Todd</a:t>
            </a:r>
          </a:p>
        </p:txBody>
      </p:sp>
      <p:sp>
        <p:nvSpPr>
          <p:cNvPr id="5" name="Slide Number Placeholder 4">
            <a:extLst>
              <a:ext uri="{FF2B5EF4-FFF2-40B4-BE49-F238E27FC236}">
                <a16:creationId xmlns:a16="http://schemas.microsoft.com/office/drawing/2014/main" id="{4D2F0164-D893-E3C5-6A2F-A6D6742FA8A9}"/>
              </a:ext>
            </a:extLst>
          </p:cNvPr>
          <p:cNvSpPr>
            <a:spLocks noGrp="1"/>
          </p:cNvSpPr>
          <p:nvPr>
            <p:ph type="sldNum" sz="quarter" idx="12"/>
          </p:nvPr>
        </p:nvSpPr>
        <p:spPr/>
        <p:txBody>
          <a:bodyPr/>
          <a:lstStyle/>
          <a:p>
            <a:fld id="{B4449E65-F43B-754A-977E-526E330D26B6}" type="slidenum">
              <a:rPr lang="en-US" smtClean="0"/>
              <a:t>12</a:t>
            </a:fld>
            <a:endParaRPr lang="en-US"/>
          </a:p>
        </p:txBody>
      </p:sp>
      <p:sp>
        <p:nvSpPr>
          <p:cNvPr id="9" name="Rounded Rectangular Callout 8">
            <a:extLst>
              <a:ext uri="{FF2B5EF4-FFF2-40B4-BE49-F238E27FC236}">
                <a16:creationId xmlns:a16="http://schemas.microsoft.com/office/drawing/2014/main" id="{DAB245FF-149F-93E4-A20C-DD53A3A7CAAE}"/>
              </a:ext>
            </a:extLst>
          </p:cNvPr>
          <p:cNvSpPr/>
          <p:nvPr/>
        </p:nvSpPr>
        <p:spPr>
          <a:xfrm>
            <a:off x="1014845" y="83152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enjoyed picking some corner of the Widener stacks at random and reading books from that section.</a:t>
            </a:r>
          </a:p>
        </p:txBody>
      </p:sp>
      <p:sp>
        <p:nvSpPr>
          <p:cNvPr id="10" name="Rounded Rectangular Callout 9">
            <a:extLst>
              <a:ext uri="{FF2B5EF4-FFF2-40B4-BE49-F238E27FC236}">
                <a16:creationId xmlns:a16="http://schemas.microsoft.com/office/drawing/2014/main" id="{E41F916B-C4A4-340F-5B1D-9466491E1836}"/>
              </a:ext>
            </a:extLst>
          </p:cNvPr>
          <p:cNvSpPr/>
          <p:nvPr/>
        </p:nvSpPr>
        <p:spPr>
          <a:xfrm>
            <a:off x="1014845" y="2634764"/>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Lampoon / Girlfriend (not in that order)</a:t>
            </a:r>
          </a:p>
        </p:txBody>
      </p:sp>
      <p:sp>
        <p:nvSpPr>
          <p:cNvPr id="11" name="Rounded Rectangular Callout 10">
            <a:extLst>
              <a:ext uri="{FF2B5EF4-FFF2-40B4-BE49-F238E27FC236}">
                <a16:creationId xmlns:a16="http://schemas.microsoft.com/office/drawing/2014/main" id="{8AF069DE-BA92-3CCE-3C92-4D84A31C70C9}"/>
              </a:ext>
            </a:extLst>
          </p:cNvPr>
          <p:cNvSpPr/>
          <p:nvPr/>
        </p:nvSpPr>
        <p:spPr>
          <a:xfrm>
            <a:off x="1014845" y="4438002"/>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Misspent Youth (my real concentration)</a:t>
            </a:r>
          </a:p>
        </p:txBody>
      </p:sp>
    </p:spTree>
    <p:extLst>
      <p:ext uri="{BB962C8B-B14F-4D97-AF65-F5344CB8AC3E}">
        <p14:creationId xmlns:p14="http://schemas.microsoft.com/office/powerpoint/2010/main" val="22407820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B6A8BD9A-2874-B9CD-9125-303B28016B8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6898AA-6A5B-3DCE-7EBE-8B5F5C6F19EE}"/>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04FAB572-2FF5-87C3-DD59-76A586CDEFAC}"/>
              </a:ext>
            </a:extLst>
          </p:cNvPr>
          <p:cNvSpPr>
            <a:spLocks noGrp="1"/>
          </p:cNvSpPr>
          <p:nvPr>
            <p:ph type="sldNum" sz="quarter" idx="12"/>
          </p:nvPr>
        </p:nvSpPr>
        <p:spPr/>
        <p:txBody>
          <a:bodyPr/>
          <a:lstStyle/>
          <a:p>
            <a:fld id="{B4449E65-F43B-754A-977E-526E330D26B6}" type="slidenum">
              <a:rPr lang="en-US" smtClean="0"/>
              <a:t>13</a:t>
            </a:fld>
            <a:endParaRPr lang="en-US"/>
          </a:p>
        </p:txBody>
      </p:sp>
      <p:sp>
        <p:nvSpPr>
          <p:cNvPr id="9" name="Rounded Rectangular Callout 8">
            <a:extLst>
              <a:ext uri="{FF2B5EF4-FFF2-40B4-BE49-F238E27FC236}">
                <a16:creationId xmlns:a16="http://schemas.microsoft.com/office/drawing/2014/main" id="{51E21E09-F01F-DE15-C23E-F7E9D0A69452}"/>
              </a:ext>
            </a:extLst>
          </p:cNvPr>
          <p:cNvSpPr/>
          <p:nvPr/>
        </p:nvSpPr>
        <p:spPr>
          <a:xfrm>
            <a:off x="934451" y="875929"/>
            <a:ext cx="10162309" cy="1499668"/>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Spontaneous serious, philosophical, political, or completely nonsensical conversations and arguments that stretched late into the night.</a:t>
            </a:r>
          </a:p>
        </p:txBody>
      </p:sp>
      <p:sp>
        <p:nvSpPr>
          <p:cNvPr id="10" name="Rounded Rectangular Callout 9">
            <a:extLst>
              <a:ext uri="{FF2B5EF4-FFF2-40B4-BE49-F238E27FC236}">
                <a16:creationId xmlns:a16="http://schemas.microsoft.com/office/drawing/2014/main" id="{C5272F7A-93CE-6F50-B531-15BFEFAEC8A8}"/>
              </a:ext>
            </a:extLst>
          </p:cNvPr>
          <p:cNvSpPr/>
          <p:nvPr/>
        </p:nvSpPr>
        <p:spPr>
          <a:xfrm>
            <a:off x="934451" y="2883911"/>
            <a:ext cx="10162309" cy="129492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Eating/hanging/playing Missile Command with friends … dropping a Canadian flag over a separatist premier …</a:t>
            </a:r>
          </a:p>
        </p:txBody>
      </p:sp>
      <p:sp>
        <p:nvSpPr>
          <p:cNvPr id="11" name="Rounded Rectangular Callout 10">
            <a:extLst>
              <a:ext uri="{FF2B5EF4-FFF2-40B4-BE49-F238E27FC236}">
                <a16:creationId xmlns:a16="http://schemas.microsoft.com/office/drawing/2014/main" id="{D9516598-89EC-3CA3-0A22-2C53406145FD}"/>
              </a:ext>
            </a:extLst>
          </p:cNvPr>
          <p:cNvSpPr/>
          <p:nvPr/>
        </p:nvSpPr>
        <p:spPr>
          <a:xfrm>
            <a:off x="934451" y="4687149"/>
            <a:ext cx="10162309" cy="129492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Friendships that have lasted for life.</a:t>
            </a:r>
          </a:p>
        </p:txBody>
      </p:sp>
    </p:spTree>
    <p:extLst>
      <p:ext uri="{BB962C8B-B14F-4D97-AF65-F5344CB8AC3E}">
        <p14:creationId xmlns:p14="http://schemas.microsoft.com/office/powerpoint/2010/main" val="3927554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2FA4F-FAB1-8611-339E-6712DECA9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88D2D-6C84-0DF9-59A6-DEA740AE83C2}"/>
              </a:ext>
            </a:extLst>
          </p:cNvPr>
          <p:cNvSpPr>
            <a:spLocks noGrp="1"/>
          </p:cNvSpPr>
          <p:nvPr>
            <p:ph type="title"/>
          </p:nvPr>
        </p:nvSpPr>
        <p:spPr>
          <a:xfrm>
            <a:off x="1417910" y="665018"/>
            <a:ext cx="9373079" cy="1205995"/>
          </a:xfrm>
          <a:solidFill>
            <a:srgbClr val="A2222E"/>
          </a:solidFill>
        </p:spPr>
        <p:txBody>
          <a:bodyPr vert="horz" lIns="91440" tIns="45720" rIns="91440" bIns="45720" rtlCol="0" anchor="ctr">
            <a:normAutofit fontScale="90000"/>
          </a:bodyPr>
          <a:lstStyle/>
          <a:p>
            <a:r>
              <a:rPr lang="en-US" b="1" dirty="0">
                <a:solidFill>
                  <a:schemeClr val="bg1"/>
                </a:solidFill>
              </a:rPr>
              <a:t>What were your favorite types of music in college? What about now?</a:t>
            </a:r>
          </a:p>
        </p:txBody>
      </p:sp>
      <p:sp>
        <p:nvSpPr>
          <p:cNvPr id="4" name="Footer Placeholder 3">
            <a:extLst>
              <a:ext uri="{FF2B5EF4-FFF2-40B4-BE49-F238E27FC236}">
                <a16:creationId xmlns:a16="http://schemas.microsoft.com/office/drawing/2014/main" id="{36083574-46A4-7EF1-9DD9-A68E2A751B0E}"/>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A4DCB8E5-7001-B793-7E04-3597F914B668}"/>
              </a:ext>
            </a:extLst>
          </p:cNvPr>
          <p:cNvSpPr>
            <a:spLocks noGrp="1"/>
          </p:cNvSpPr>
          <p:nvPr>
            <p:ph type="sldNum" sz="quarter" idx="12"/>
          </p:nvPr>
        </p:nvSpPr>
        <p:spPr/>
        <p:txBody>
          <a:bodyPr/>
          <a:lstStyle/>
          <a:p>
            <a:fld id="{B4449E65-F43B-754A-977E-526E330D26B6}" type="slidenum">
              <a:rPr lang="en-US" smtClean="0"/>
              <a:t>14</a:t>
            </a:fld>
            <a:endParaRPr lang="en-US"/>
          </a:p>
        </p:txBody>
      </p:sp>
      <p:pic>
        <p:nvPicPr>
          <p:cNvPr id="3" name="Picture 2">
            <a:extLst>
              <a:ext uri="{FF2B5EF4-FFF2-40B4-BE49-F238E27FC236}">
                <a16:creationId xmlns:a16="http://schemas.microsoft.com/office/drawing/2014/main" id="{8D3FD0FC-1E46-BB17-E1C2-AFD993A25BC7}"/>
              </a:ext>
            </a:extLst>
          </p:cNvPr>
          <p:cNvPicPr>
            <a:picLocks noChangeAspect="1"/>
          </p:cNvPicPr>
          <p:nvPr/>
        </p:nvPicPr>
        <p:blipFill>
          <a:blip r:embed="rId3"/>
          <a:srcRect t="7549" b="3845"/>
          <a:stretch>
            <a:fillRect/>
          </a:stretch>
        </p:blipFill>
        <p:spPr>
          <a:xfrm>
            <a:off x="2133600" y="2147236"/>
            <a:ext cx="7209183" cy="4326984"/>
          </a:xfrm>
          <a:prstGeom prst="rect">
            <a:avLst/>
          </a:prstGeom>
        </p:spPr>
      </p:pic>
      <p:sp>
        <p:nvSpPr>
          <p:cNvPr id="7" name="Rectangle 6">
            <a:extLst>
              <a:ext uri="{FF2B5EF4-FFF2-40B4-BE49-F238E27FC236}">
                <a16:creationId xmlns:a16="http://schemas.microsoft.com/office/drawing/2014/main" id="{35A477E9-329B-9727-057E-72901339F98C}"/>
              </a:ext>
            </a:extLst>
          </p:cNvPr>
          <p:cNvSpPr/>
          <p:nvPr/>
        </p:nvSpPr>
        <p:spPr>
          <a:xfrm>
            <a:off x="2022760" y="2190099"/>
            <a:ext cx="3264857" cy="4326984"/>
          </a:xfrm>
          <a:prstGeom prst="rect">
            <a:avLst/>
          </a:prstGeom>
          <a:noFill/>
          <a:ln w="82550">
            <a:solidFill>
              <a:srgbClr val="A222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5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280C-DA4F-82AD-3407-97E40B5254B7}"/>
              </a:ext>
            </a:extLst>
          </p:cNvPr>
          <p:cNvSpPr>
            <a:spLocks noGrp="1"/>
          </p:cNvSpPr>
          <p:nvPr>
            <p:ph type="title"/>
          </p:nvPr>
        </p:nvSpPr>
        <p:spPr>
          <a:xfrm>
            <a:off x="838200" y="530087"/>
            <a:ext cx="10515600" cy="848139"/>
          </a:xfrm>
          <a:solidFill>
            <a:srgbClr val="A2222E"/>
          </a:solidFill>
        </p:spPr>
        <p:txBody>
          <a:bodyPr vert="horz" lIns="91440" tIns="45720" rIns="91440" bIns="45720" rtlCol="0" anchor="ctr">
            <a:normAutofit/>
          </a:bodyPr>
          <a:lstStyle/>
          <a:p>
            <a:r>
              <a:rPr lang="en-US" b="1" dirty="0">
                <a:solidFill>
                  <a:schemeClr val="bg1"/>
                </a:solidFill>
              </a:rPr>
              <a:t>What is your favorite house memory?</a:t>
            </a:r>
          </a:p>
        </p:txBody>
      </p:sp>
      <p:sp>
        <p:nvSpPr>
          <p:cNvPr id="3" name="Content Placeholder 2">
            <a:extLst>
              <a:ext uri="{FF2B5EF4-FFF2-40B4-BE49-F238E27FC236}">
                <a16:creationId xmlns:a16="http://schemas.microsoft.com/office/drawing/2014/main" id="{1A648679-9464-FDED-A848-45E878DDB151}"/>
              </a:ext>
            </a:extLst>
          </p:cNvPr>
          <p:cNvSpPr>
            <a:spLocks noGrp="1"/>
          </p:cNvSpPr>
          <p:nvPr>
            <p:ph idx="1"/>
          </p:nvPr>
        </p:nvSpPr>
        <p:spPr/>
        <p:txBody>
          <a:bodyPr>
            <a:normAutofit/>
          </a:bodyPr>
          <a:lstStyle/>
          <a:p>
            <a:pPr marL="0" indent="0">
              <a:buNone/>
            </a:pPr>
            <a:r>
              <a:rPr lang="en-US" sz="3600" b="1" dirty="0"/>
              <a:t>Top Answers:</a:t>
            </a:r>
          </a:p>
          <a:p>
            <a:pPr marL="0" indent="0">
              <a:buNone/>
            </a:pPr>
            <a:endParaRPr lang="en-US" dirty="0"/>
          </a:p>
          <a:p>
            <a:r>
              <a:rPr lang="en-US" sz="3600" b="1" dirty="0"/>
              <a:t>Amazing dining hall conversations</a:t>
            </a:r>
          </a:p>
          <a:p>
            <a:r>
              <a:rPr lang="en-US" sz="3600" b="1" dirty="0"/>
              <a:t>Just hanging with roomies and new friends</a:t>
            </a:r>
          </a:p>
          <a:p>
            <a:r>
              <a:rPr lang="en-US" sz="3600" b="1" dirty="0"/>
              <a:t>Social hours at the Masters’ Houses</a:t>
            </a:r>
          </a:p>
          <a:p>
            <a:r>
              <a:rPr lang="en-US" sz="3600" b="1" dirty="0"/>
              <a:t>The parties! (Dance/Toga/Beach)</a:t>
            </a:r>
          </a:p>
          <a:p>
            <a:r>
              <a:rPr lang="en-US" sz="3600" b="1" dirty="0"/>
              <a:t>The Adams House clothing optional pool</a:t>
            </a:r>
          </a:p>
        </p:txBody>
      </p:sp>
      <p:sp>
        <p:nvSpPr>
          <p:cNvPr id="4" name="Footer Placeholder 3">
            <a:extLst>
              <a:ext uri="{FF2B5EF4-FFF2-40B4-BE49-F238E27FC236}">
                <a16:creationId xmlns:a16="http://schemas.microsoft.com/office/drawing/2014/main" id="{ABBE7748-2B45-A091-1A21-AB5AB64346DD}"/>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9638D783-C233-18DD-EAB6-960F35ABD8E3}"/>
              </a:ext>
            </a:extLst>
          </p:cNvPr>
          <p:cNvSpPr>
            <a:spLocks noGrp="1"/>
          </p:cNvSpPr>
          <p:nvPr>
            <p:ph type="sldNum" sz="quarter" idx="12"/>
          </p:nvPr>
        </p:nvSpPr>
        <p:spPr/>
        <p:txBody>
          <a:bodyPr/>
          <a:lstStyle/>
          <a:p>
            <a:fld id="{B4449E65-F43B-754A-977E-526E330D26B6}" type="slidenum">
              <a:rPr lang="en-US" smtClean="0"/>
              <a:t>15</a:t>
            </a:fld>
            <a:endParaRPr lang="en-US"/>
          </a:p>
        </p:txBody>
      </p:sp>
    </p:spTree>
    <p:extLst>
      <p:ext uri="{BB962C8B-B14F-4D97-AF65-F5344CB8AC3E}">
        <p14:creationId xmlns:p14="http://schemas.microsoft.com/office/powerpoint/2010/main" val="2275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74F05B99-79AD-3464-1672-B52CA1DDEF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795A9B-2D6B-988F-6226-B1EE81A945A8}"/>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4D2F0164-D893-E3C5-6A2F-A6D6742FA8A9}"/>
              </a:ext>
            </a:extLst>
          </p:cNvPr>
          <p:cNvSpPr>
            <a:spLocks noGrp="1"/>
          </p:cNvSpPr>
          <p:nvPr>
            <p:ph type="sldNum" sz="quarter" idx="12"/>
          </p:nvPr>
        </p:nvSpPr>
        <p:spPr/>
        <p:txBody>
          <a:bodyPr/>
          <a:lstStyle/>
          <a:p>
            <a:fld id="{B4449E65-F43B-754A-977E-526E330D26B6}" type="slidenum">
              <a:rPr lang="en-US" smtClean="0"/>
              <a:t>16</a:t>
            </a:fld>
            <a:endParaRPr lang="en-US"/>
          </a:p>
        </p:txBody>
      </p:sp>
      <p:sp>
        <p:nvSpPr>
          <p:cNvPr id="9" name="Rounded Rectangular Callout 8">
            <a:extLst>
              <a:ext uri="{FF2B5EF4-FFF2-40B4-BE49-F238E27FC236}">
                <a16:creationId xmlns:a16="http://schemas.microsoft.com/office/drawing/2014/main" id="{DAB245FF-149F-93E4-A20C-DD53A3A7CAAE}"/>
              </a:ext>
            </a:extLst>
          </p:cNvPr>
          <p:cNvSpPr/>
          <p:nvPr/>
        </p:nvSpPr>
        <p:spPr>
          <a:xfrm>
            <a:off x="838199" y="91006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“YMCA” being performed by our house proctors</a:t>
            </a:r>
          </a:p>
        </p:txBody>
      </p:sp>
      <p:sp>
        <p:nvSpPr>
          <p:cNvPr id="10" name="Rounded Rectangular Callout 9">
            <a:extLst>
              <a:ext uri="{FF2B5EF4-FFF2-40B4-BE49-F238E27FC236}">
                <a16:creationId xmlns:a16="http://schemas.microsoft.com/office/drawing/2014/main" id="{E41F916B-C4A4-340F-5B1D-9466491E1836}"/>
              </a:ext>
            </a:extLst>
          </p:cNvPr>
          <p:cNvSpPr/>
          <p:nvPr/>
        </p:nvSpPr>
        <p:spPr>
          <a:xfrm>
            <a:off x="838199" y="4534825"/>
            <a:ext cx="10162309" cy="1177203"/>
          </a:xfrm>
          <a:prstGeom prst="wedgeRoundRectCallout">
            <a:avLst>
              <a:gd name="adj1" fmla="val -47630"/>
              <a:gd name="adj2" fmla="val 80023"/>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1AM false fire drills that revealed some interesting couples</a:t>
            </a:r>
          </a:p>
        </p:txBody>
      </p:sp>
      <p:sp>
        <p:nvSpPr>
          <p:cNvPr id="11" name="Rounded Rectangular Callout 10">
            <a:extLst>
              <a:ext uri="{FF2B5EF4-FFF2-40B4-BE49-F238E27FC236}">
                <a16:creationId xmlns:a16="http://schemas.microsoft.com/office/drawing/2014/main" id="{8AF069DE-BA92-3CCE-3C92-4D84A31C70C9}"/>
              </a:ext>
            </a:extLst>
          </p:cNvPr>
          <p:cNvSpPr/>
          <p:nvPr/>
        </p:nvSpPr>
        <p:spPr>
          <a:xfrm>
            <a:off x="838198" y="2713300"/>
            <a:ext cx="10162309" cy="1177203"/>
          </a:xfrm>
          <a:prstGeom prst="wedgeRoundRectCallout">
            <a:avLst>
              <a:gd name="adj1" fmla="val 40820"/>
              <a:gd name="adj2" fmla="val 8459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First real spring day: everyone sat out in the courtyard</a:t>
            </a:r>
          </a:p>
        </p:txBody>
      </p:sp>
    </p:spTree>
    <p:extLst>
      <p:ext uri="{BB962C8B-B14F-4D97-AF65-F5344CB8AC3E}">
        <p14:creationId xmlns:p14="http://schemas.microsoft.com/office/powerpoint/2010/main" val="64587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87BA4806-BDD2-459B-0B82-1F099F87F32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4AAF2F-C780-9993-0DCC-EA7DC0EA36F4}"/>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9D135ED2-0241-D8AB-A507-6B0AE83AE364}"/>
              </a:ext>
            </a:extLst>
          </p:cNvPr>
          <p:cNvSpPr>
            <a:spLocks noGrp="1"/>
          </p:cNvSpPr>
          <p:nvPr>
            <p:ph type="sldNum" sz="quarter" idx="12"/>
          </p:nvPr>
        </p:nvSpPr>
        <p:spPr/>
        <p:txBody>
          <a:bodyPr/>
          <a:lstStyle/>
          <a:p>
            <a:fld id="{B4449E65-F43B-754A-977E-526E330D26B6}" type="slidenum">
              <a:rPr lang="en-US" smtClean="0"/>
              <a:t>17</a:t>
            </a:fld>
            <a:endParaRPr lang="en-US"/>
          </a:p>
        </p:txBody>
      </p:sp>
      <p:sp>
        <p:nvSpPr>
          <p:cNvPr id="9" name="Rounded Rectangular Callout 8">
            <a:extLst>
              <a:ext uri="{FF2B5EF4-FFF2-40B4-BE49-F238E27FC236}">
                <a16:creationId xmlns:a16="http://schemas.microsoft.com/office/drawing/2014/main" id="{9BAEC63E-43A0-445F-4311-8A647D0B3931}"/>
              </a:ext>
            </a:extLst>
          </p:cNvPr>
          <p:cNvSpPr/>
          <p:nvPr/>
        </p:nvSpPr>
        <p:spPr>
          <a:xfrm>
            <a:off x="838199" y="91006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Seeing the pride on my family’s faces as I received my diploma</a:t>
            </a:r>
          </a:p>
        </p:txBody>
      </p:sp>
      <p:sp>
        <p:nvSpPr>
          <p:cNvPr id="10" name="Rounded Rectangular Callout 9">
            <a:extLst>
              <a:ext uri="{FF2B5EF4-FFF2-40B4-BE49-F238E27FC236}">
                <a16:creationId xmlns:a16="http://schemas.microsoft.com/office/drawing/2014/main" id="{267F3AD8-68AD-067C-A417-FD56047DA5B8}"/>
              </a:ext>
            </a:extLst>
          </p:cNvPr>
          <p:cNvSpPr/>
          <p:nvPr/>
        </p:nvSpPr>
        <p:spPr>
          <a:xfrm>
            <a:off x="838199" y="2713299"/>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Listening to </a:t>
            </a:r>
            <a:r>
              <a:rPr lang="en-US" sz="2800" dirty="0" err="1">
                <a:solidFill>
                  <a:schemeClr val="bg1"/>
                </a:solidFill>
              </a:rPr>
              <a:t>Yo</a:t>
            </a:r>
            <a:r>
              <a:rPr lang="en-US" sz="2800" dirty="0">
                <a:solidFill>
                  <a:schemeClr val="bg1"/>
                </a:solidFill>
              </a:rPr>
              <a:t> </a:t>
            </a:r>
            <a:r>
              <a:rPr lang="en-US" sz="2800" dirty="0" err="1">
                <a:solidFill>
                  <a:schemeClr val="bg1"/>
                </a:solidFill>
              </a:rPr>
              <a:t>Yo</a:t>
            </a:r>
            <a:r>
              <a:rPr lang="en-US" sz="2800" dirty="0">
                <a:solidFill>
                  <a:schemeClr val="bg1"/>
                </a:solidFill>
              </a:rPr>
              <a:t> Ma practicing next door</a:t>
            </a:r>
          </a:p>
        </p:txBody>
      </p:sp>
      <p:sp>
        <p:nvSpPr>
          <p:cNvPr id="11" name="Rounded Rectangular Callout 10">
            <a:extLst>
              <a:ext uri="{FF2B5EF4-FFF2-40B4-BE49-F238E27FC236}">
                <a16:creationId xmlns:a16="http://schemas.microsoft.com/office/drawing/2014/main" id="{F9659C2F-18FF-F3C2-CE30-6D7A94D93F90}"/>
              </a:ext>
            </a:extLst>
          </p:cNvPr>
          <p:cNvSpPr/>
          <p:nvPr/>
        </p:nvSpPr>
        <p:spPr>
          <a:xfrm>
            <a:off x="838199" y="4516537"/>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would give anything for another lazy afternoon sitting in the dining hall just talking with my friends.</a:t>
            </a:r>
          </a:p>
        </p:txBody>
      </p:sp>
    </p:spTree>
    <p:extLst>
      <p:ext uri="{BB962C8B-B14F-4D97-AF65-F5344CB8AC3E}">
        <p14:creationId xmlns:p14="http://schemas.microsoft.com/office/powerpoint/2010/main" val="145940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C1F66EB5-26B4-E775-8090-AAD970172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2F6D8C-D5DC-D19F-6B63-17D17CD46071}"/>
              </a:ext>
            </a:extLst>
          </p:cNvPr>
          <p:cNvSpPr>
            <a:spLocks noGrp="1"/>
          </p:cNvSpPr>
          <p:nvPr>
            <p:ph type="title"/>
          </p:nvPr>
        </p:nvSpPr>
        <p:spPr>
          <a:xfrm>
            <a:off x="838200" y="530087"/>
            <a:ext cx="10515600" cy="848139"/>
          </a:xfrm>
          <a:solidFill>
            <a:srgbClr val="A2222E"/>
          </a:solidFill>
        </p:spPr>
        <p:txBody>
          <a:bodyPr vert="horz" lIns="91440" tIns="45720" rIns="91440" bIns="45720" rtlCol="0" anchor="ctr">
            <a:normAutofit/>
          </a:bodyPr>
          <a:lstStyle/>
          <a:p>
            <a:r>
              <a:rPr lang="en-US" b="1" dirty="0">
                <a:solidFill>
                  <a:schemeClr val="bg1"/>
                </a:solidFill>
              </a:rPr>
              <a:t>What do you miss most about Harvard?</a:t>
            </a:r>
          </a:p>
        </p:txBody>
      </p:sp>
      <p:sp>
        <p:nvSpPr>
          <p:cNvPr id="3" name="Content Placeholder 2">
            <a:extLst>
              <a:ext uri="{FF2B5EF4-FFF2-40B4-BE49-F238E27FC236}">
                <a16:creationId xmlns:a16="http://schemas.microsoft.com/office/drawing/2014/main" id="{CC0C295C-DCAB-DF04-46C1-5D5FBAB67C9F}"/>
              </a:ext>
            </a:extLst>
          </p:cNvPr>
          <p:cNvSpPr>
            <a:spLocks noGrp="1"/>
          </p:cNvSpPr>
          <p:nvPr>
            <p:ph idx="1"/>
          </p:nvPr>
        </p:nvSpPr>
        <p:spPr/>
        <p:txBody>
          <a:bodyPr>
            <a:normAutofit lnSpcReduction="10000"/>
          </a:bodyPr>
          <a:lstStyle/>
          <a:p>
            <a:pPr marL="0" indent="0">
              <a:buNone/>
            </a:pPr>
            <a:r>
              <a:rPr lang="en-US" sz="3600" b="1" dirty="0"/>
              <a:t>Top Answers:</a:t>
            </a:r>
          </a:p>
          <a:p>
            <a:pPr marL="0" indent="0">
              <a:buNone/>
            </a:pPr>
            <a:endParaRPr lang="en-US" dirty="0"/>
          </a:p>
          <a:p>
            <a:r>
              <a:rPr lang="en-US" sz="3600" b="1" dirty="0"/>
              <a:t>The friends I made there</a:t>
            </a:r>
          </a:p>
          <a:p>
            <a:r>
              <a:rPr lang="en-US" sz="3600" b="1" dirty="0"/>
              <a:t>The intellectual stimulation of always being surrounded by smart, interesting people</a:t>
            </a:r>
          </a:p>
          <a:p>
            <a:r>
              <a:rPr lang="en-US" sz="3600" b="1" dirty="0"/>
              <a:t>The libraries and museums</a:t>
            </a:r>
          </a:p>
          <a:p>
            <a:r>
              <a:rPr lang="en-US" sz="3600" b="1" dirty="0"/>
              <a:t>Late night conversations on deep topics</a:t>
            </a:r>
          </a:p>
          <a:p>
            <a:r>
              <a:rPr lang="en-US" sz="3600" b="1" dirty="0"/>
              <a:t>My youth</a:t>
            </a:r>
          </a:p>
        </p:txBody>
      </p:sp>
      <p:sp>
        <p:nvSpPr>
          <p:cNvPr id="4" name="Footer Placeholder 3">
            <a:extLst>
              <a:ext uri="{FF2B5EF4-FFF2-40B4-BE49-F238E27FC236}">
                <a16:creationId xmlns:a16="http://schemas.microsoft.com/office/drawing/2014/main" id="{8B75B65D-D473-3750-E9BC-E40F45A83715}"/>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86BAF453-37BB-F4EF-7F41-E02505DD7106}"/>
              </a:ext>
            </a:extLst>
          </p:cNvPr>
          <p:cNvSpPr>
            <a:spLocks noGrp="1"/>
          </p:cNvSpPr>
          <p:nvPr>
            <p:ph type="sldNum" sz="quarter" idx="12"/>
          </p:nvPr>
        </p:nvSpPr>
        <p:spPr/>
        <p:txBody>
          <a:bodyPr/>
          <a:lstStyle/>
          <a:p>
            <a:fld id="{B4449E65-F43B-754A-977E-526E330D26B6}" type="slidenum">
              <a:rPr lang="en-US" smtClean="0"/>
              <a:t>18</a:t>
            </a:fld>
            <a:endParaRPr lang="en-US"/>
          </a:p>
        </p:txBody>
      </p:sp>
    </p:spTree>
    <p:extLst>
      <p:ext uri="{BB962C8B-B14F-4D97-AF65-F5344CB8AC3E}">
        <p14:creationId xmlns:p14="http://schemas.microsoft.com/office/powerpoint/2010/main" val="228524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6B826C6C-C79A-9448-AC90-87184ED2DA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BB3847-4F6A-426F-5D2B-DE2651001D42}"/>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A03A132F-C0A6-D1AD-16AB-87A5842BA786}"/>
              </a:ext>
            </a:extLst>
          </p:cNvPr>
          <p:cNvSpPr>
            <a:spLocks noGrp="1"/>
          </p:cNvSpPr>
          <p:nvPr>
            <p:ph type="sldNum" sz="quarter" idx="12"/>
          </p:nvPr>
        </p:nvSpPr>
        <p:spPr/>
        <p:txBody>
          <a:bodyPr/>
          <a:lstStyle/>
          <a:p>
            <a:fld id="{B4449E65-F43B-754A-977E-526E330D26B6}" type="slidenum">
              <a:rPr lang="en-US" smtClean="0"/>
              <a:t>19</a:t>
            </a:fld>
            <a:endParaRPr lang="en-US"/>
          </a:p>
        </p:txBody>
      </p:sp>
      <p:sp>
        <p:nvSpPr>
          <p:cNvPr id="9" name="Rounded Rectangular Callout 8">
            <a:extLst>
              <a:ext uri="{FF2B5EF4-FFF2-40B4-BE49-F238E27FC236}">
                <a16:creationId xmlns:a16="http://schemas.microsoft.com/office/drawing/2014/main" id="{559C0B29-28E1-F6DA-D3AE-A2185E53ED4B}"/>
              </a:ext>
            </a:extLst>
          </p:cNvPr>
          <p:cNvSpPr/>
          <p:nvPr/>
        </p:nvSpPr>
        <p:spPr>
          <a:xfrm>
            <a:off x="838199" y="91006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The sense that anything was possible</a:t>
            </a:r>
          </a:p>
        </p:txBody>
      </p:sp>
      <p:sp>
        <p:nvSpPr>
          <p:cNvPr id="10" name="Rounded Rectangular Callout 9">
            <a:extLst>
              <a:ext uri="{FF2B5EF4-FFF2-40B4-BE49-F238E27FC236}">
                <a16:creationId xmlns:a16="http://schemas.microsoft.com/office/drawing/2014/main" id="{7277DEC9-BD99-4B1C-406B-CDB14777E122}"/>
              </a:ext>
            </a:extLst>
          </p:cNvPr>
          <p:cNvSpPr/>
          <p:nvPr/>
        </p:nvSpPr>
        <p:spPr>
          <a:xfrm>
            <a:off x="838199" y="2713299"/>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The sense that everyone belonged</a:t>
            </a:r>
          </a:p>
        </p:txBody>
      </p:sp>
      <p:sp>
        <p:nvSpPr>
          <p:cNvPr id="11" name="Rounded Rectangular Callout 10">
            <a:extLst>
              <a:ext uri="{FF2B5EF4-FFF2-40B4-BE49-F238E27FC236}">
                <a16:creationId xmlns:a16="http://schemas.microsoft.com/office/drawing/2014/main" id="{9D9C5DFE-803B-0E46-A172-8BE558885819}"/>
              </a:ext>
            </a:extLst>
          </p:cNvPr>
          <p:cNvSpPr/>
          <p:nvPr/>
        </p:nvSpPr>
        <p:spPr>
          <a:xfrm>
            <a:off x="838199" y="4516537"/>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Civilized debate about any subject</a:t>
            </a:r>
          </a:p>
        </p:txBody>
      </p:sp>
    </p:spTree>
    <p:extLst>
      <p:ext uri="{BB962C8B-B14F-4D97-AF65-F5344CB8AC3E}">
        <p14:creationId xmlns:p14="http://schemas.microsoft.com/office/powerpoint/2010/main" val="14680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0744-951C-371A-7E82-0C32ADDCA15B}"/>
              </a:ext>
            </a:extLst>
          </p:cNvPr>
          <p:cNvSpPr>
            <a:spLocks noGrp="1"/>
          </p:cNvSpPr>
          <p:nvPr>
            <p:ph type="ctrTitle"/>
          </p:nvPr>
        </p:nvSpPr>
        <p:spPr>
          <a:xfrm>
            <a:off x="1524000" y="779451"/>
            <a:ext cx="9144000" cy="2387600"/>
          </a:xfrm>
          <a:solidFill>
            <a:srgbClr val="A2222E"/>
          </a:solidFill>
        </p:spPr>
        <p:txBody>
          <a:bodyPr/>
          <a:lstStyle/>
          <a:p>
            <a:r>
              <a:rPr lang="en-US" b="1" dirty="0">
                <a:solidFill>
                  <a:schemeClr val="bg1"/>
                </a:solidFill>
              </a:rPr>
              <a:t>In Your Own Words</a:t>
            </a:r>
          </a:p>
        </p:txBody>
      </p:sp>
      <p:sp>
        <p:nvSpPr>
          <p:cNvPr id="3" name="Subtitle 2">
            <a:extLst>
              <a:ext uri="{FF2B5EF4-FFF2-40B4-BE49-F238E27FC236}">
                <a16:creationId xmlns:a16="http://schemas.microsoft.com/office/drawing/2014/main" id="{FA49BBBB-47E1-3030-EE9B-0177357B716E}"/>
              </a:ext>
            </a:extLst>
          </p:cNvPr>
          <p:cNvSpPr>
            <a:spLocks noGrp="1"/>
          </p:cNvSpPr>
          <p:nvPr>
            <p:ph type="subTitle" idx="1"/>
          </p:nvPr>
        </p:nvSpPr>
        <p:spPr>
          <a:xfrm>
            <a:off x="1524000" y="3465894"/>
            <a:ext cx="9144000" cy="812907"/>
          </a:xfrm>
        </p:spPr>
        <p:txBody>
          <a:bodyPr/>
          <a:lstStyle/>
          <a:p>
            <a:r>
              <a:rPr lang="en-US" b="1" dirty="0">
                <a:solidFill>
                  <a:srgbClr val="A2222E"/>
                </a:solidFill>
              </a:rPr>
              <a:t>45th Reunion Survey Highlights</a:t>
            </a:r>
          </a:p>
        </p:txBody>
      </p:sp>
      <p:sp>
        <p:nvSpPr>
          <p:cNvPr id="5" name="Slide Number Placeholder 4">
            <a:extLst>
              <a:ext uri="{FF2B5EF4-FFF2-40B4-BE49-F238E27FC236}">
                <a16:creationId xmlns:a16="http://schemas.microsoft.com/office/drawing/2014/main" id="{9CC75A34-BA98-A72C-D817-91219D3515A9}"/>
              </a:ext>
            </a:extLst>
          </p:cNvPr>
          <p:cNvSpPr>
            <a:spLocks noGrp="1"/>
          </p:cNvSpPr>
          <p:nvPr>
            <p:ph type="sldNum" sz="quarter" idx="12"/>
          </p:nvPr>
        </p:nvSpPr>
        <p:spPr/>
        <p:txBody>
          <a:bodyPr/>
          <a:lstStyle/>
          <a:p>
            <a:fld id="{B4449E65-F43B-754A-977E-526E330D26B6}" type="slidenum">
              <a:rPr lang="en-US" smtClean="0"/>
              <a:t>2</a:t>
            </a:fld>
            <a:endParaRPr lang="en-US"/>
          </a:p>
        </p:txBody>
      </p:sp>
      <p:pic>
        <p:nvPicPr>
          <p:cNvPr id="10" name="Picture 9">
            <a:extLst>
              <a:ext uri="{FF2B5EF4-FFF2-40B4-BE49-F238E27FC236}">
                <a16:creationId xmlns:a16="http://schemas.microsoft.com/office/drawing/2014/main" id="{492C33C1-C120-7513-62C4-F55F348AA79A}"/>
              </a:ext>
            </a:extLst>
          </p:cNvPr>
          <p:cNvPicPr>
            <a:picLocks noChangeAspect="1"/>
          </p:cNvPicPr>
          <p:nvPr/>
        </p:nvPicPr>
        <p:blipFill>
          <a:blip r:embed="rId2"/>
          <a:stretch>
            <a:fillRect/>
          </a:stretch>
        </p:blipFill>
        <p:spPr>
          <a:xfrm>
            <a:off x="3475536" y="960277"/>
            <a:ext cx="5240927" cy="1103941"/>
          </a:xfrm>
          <a:prstGeom prst="rect">
            <a:avLst/>
          </a:prstGeom>
        </p:spPr>
      </p:pic>
      <p:pic>
        <p:nvPicPr>
          <p:cNvPr id="12" name="Picture 11">
            <a:extLst>
              <a:ext uri="{FF2B5EF4-FFF2-40B4-BE49-F238E27FC236}">
                <a16:creationId xmlns:a16="http://schemas.microsoft.com/office/drawing/2014/main" id="{E54F639A-C9FF-D645-5D29-82ECEE2EF013}"/>
              </a:ext>
            </a:extLst>
          </p:cNvPr>
          <p:cNvPicPr>
            <a:picLocks noChangeAspect="1"/>
          </p:cNvPicPr>
          <p:nvPr/>
        </p:nvPicPr>
        <p:blipFill>
          <a:blip r:embed="rId3">
            <a:alphaModFix amt="25000"/>
          </a:blip>
          <a:srcRect t="13968" b="42771"/>
          <a:stretch>
            <a:fillRect/>
          </a:stretch>
        </p:blipFill>
        <p:spPr>
          <a:xfrm>
            <a:off x="1508124" y="4149722"/>
            <a:ext cx="9159876" cy="1776576"/>
          </a:xfrm>
          <a:prstGeom prst="rect">
            <a:avLst/>
          </a:prstGeom>
        </p:spPr>
      </p:pic>
    </p:spTree>
    <p:extLst>
      <p:ext uri="{BB962C8B-B14F-4D97-AF65-F5344CB8AC3E}">
        <p14:creationId xmlns:p14="http://schemas.microsoft.com/office/powerpoint/2010/main" val="322886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A0DF0F48-8CC1-ACD1-5DD3-D246D77F9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26A78E-68BA-14A2-DA10-4CD49C9AA02A}"/>
              </a:ext>
            </a:extLst>
          </p:cNvPr>
          <p:cNvSpPr>
            <a:spLocks noGrp="1"/>
          </p:cNvSpPr>
          <p:nvPr>
            <p:ph type="title"/>
          </p:nvPr>
        </p:nvSpPr>
        <p:spPr>
          <a:xfrm>
            <a:off x="911772" y="749446"/>
            <a:ext cx="10515600" cy="1325563"/>
          </a:xfrm>
          <a:solidFill>
            <a:srgbClr val="A2222E"/>
          </a:solidFill>
        </p:spPr>
        <p:txBody>
          <a:bodyPr vert="horz" lIns="91440" tIns="45720" rIns="91440" bIns="45720" rtlCol="0" anchor="ctr">
            <a:normAutofit fontScale="90000"/>
          </a:bodyPr>
          <a:lstStyle/>
          <a:p>
            <a:r>
              <a:rPr lang="en-US" b="1" dirty="0">
                <a:solidFill>
                  <a:schemeClr val="bg1"/>
                </a:solidFill>
              </a:rPr>
              <a:t>What’s a moment from your Harvard days that still makes you laugh, cringe, or smile??</a:t>
            </a:r>
          </a:p>
        </p:txBody>
      </p:sp>
      <p:sp>
        <p:nvSpPr>
          <p:cNvPr id="3" name="Content Placeholder 2">
            <a:extLst>
              <a:ext uri="{FF2B5EF4-FFF2-40B4-BE49-F238E27FC236}">
                <a16:creationId xmlns:a16="http://schemas.microsoft.com/office/drawing/2014/main" id="{F4497828-B1FC-C6E8-B6A8-0284AFE8167A}"/>
              </a:ext>
            </a:extLst>
          </p:cNvPr>
          <p:cNvSpPr>
            <a:spLocks noGrp="1"/>
          </p:cNvSpPr>
          <p:nvPr>
            <p:ph idx="1"/>
          </p:nvPr>
        </p:nvSpPr>
        <p:spPr>
          <a:xfrm>
            <a:off x="838200" y="2349215"/>
            <a:ext cx="10515600" cy="4351338"/>
          </a:xfrm>
        </p:spPr>
        <p:txBody>
          <a:bodyPr>
            <a:normAutofit/>
          </a:bodyPr>
          <a:lstStyle/>
          <a:p>
            <a:r>
              <a:rPr lang="en-US" sz="3600" b="1" dirty="0"/>
              <a:t>The Blizzard of ‘78! </a:t>
            </a:r>
          </a:p>
          <a:p>
            <a:r>
              <a:rPr lang="en-US" sz="3600" b="1" dirty="0"/>
              <a:t>Parties/Alcohol/Antics</a:t>
            </a:r>
          </a:p>
          <a:p>
            <a:r>
              <a:rPr lang="en-US" sz="3600" b="1" dirty="0"/>
              <a:t>Freshman discoveries</a:t>
            </a:r>
          </a:p>
          <a:p>
            <a:r>
              <a:rPr lang="en-US" sz="3600" b="1" dirty="0"/>
              <a:t>Lasting friendships</a:t>
            </a:r>
          </a:p>
          <a:p>
            <a:r>
              <a:rPr lang="en-US" sz="3600" b="1" dirty="0"/>
              <a:t>Serious moments</a:t>
            </a:r>
          </a:p>
          <a:p>
            <a:r>
              <a:rPr lang="en-US" sz="3600" b="1" dirty="0"/>
              <a:t>Only @Harvard</a:t>
            </a:r>
          </a:p>
          <a:p>
            <a:r>
              <a:rPr lang="en-US" sz="3600" b="1" dirty="0"/>
              <a:t>Cringe? Too many to list….</a:t>
            </a:r>
          </a:p>
        </p:txBody>
      </p:sp>
      <p:sp>
        <p:nvSpPr>
          <p:cNvPr id="4" name="Footer Placeholder 3">
            <a:extLst>
              <a:ext uri="{FF2B5EF4-FFF2-40B4-BE49-F238E27FC236}">
                <a16:creationId xmlns:a16="http://schemas.microsoft.com/office/drawing/2014/main" id="{BF008BB4-5E46-5A7C-7A6B-4FF0F428221D}"/>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F0DB3477-A58A-203E-56A8-733C0679EC1B}"/>
              </a:ext>
            </a:extLst>
          </p:cNvPr>
          <p:cNvSpPr>
            <a:spLocks noGrp="1"/>
          </p:cNvSpPr>
          <p:nvPr>
            <p:ph type="sldNum" sz="quarter" idx="12"/>
          </p:nvPr>
        </p:nvSpPr>
        <p:spPr/>
        <p:txBody>
          <a:bodyPr/>
          <a:lstStyle/>
          <a:p>
            <a:fld id="{B4449E65-F43B-754A-977E-526E330D26B6}" type="slidenum">
              <a:rPr lang="en-US" smtClean="0"/>
              <a:t>20</a:t>
            </a:fld>
            <a:endParaRPr lang="en-US"/>
          </a:p>
        </p:txBody>
      </p:sp>
    </p:spTree>
    <p:extLst>
      <p:ext uri="{BB962C8B-B14F-4D97-AF65-F5344CB8AC3E}">
        <p14:creationId xmlns:p14="http://schemas.microsoft.com/office/powerpoint/2010/main" val="10441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F36C138F-2488-F041-9D7B-C354A663F1D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E3947B-7282-7E8E-7B35-E89C27BD7B56}"/>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274293DC-1A71-AB0A-389F-FC6E623EB42D}"/>
              </a:ext>
            </a:extLst>
          </p:cNvPr>
          <p:cNvSpPr>
            <a:spLocks noGrp="1"/>
          </p:cNvSpPr>
          <p:nvPr>
            <p:ph type="sldNum" sz="quarter" idx="12"/>
          </p:nvPr>
        </p:nvSpPr>
        <p:spPr/>
        <p:txBody>
          <a:bodyPr/>
          <a:lstStyle/>
          <a:p>
            <a:fld id="{B4449E65-F43B-754A-977E-526E330D26B6}" type="slidenum">
              <a:rPr lang="en-US" smtClean="0"/>
              <a:t>21</a:t>
            </a:fld>
            <a:endParaRPr lang="en-US"/>
          </a:p>
        </p:txBody>
      </p:sp>
      <p:sp>
        <p:nvSpPr>
          <p:cNvPr id="9" name="Rounded Rectangular Callout 8">
            <a:extLst>
              <a:ext uri="{FF2B5EF4-FFF2-40B4-BE49-F238E27FC236}">
                <a16:creationId xmlns:a16="http://schemas.microsoft.com/office/drawing/2014/main" id="{0A30DAE0-16D8-9E2E-2C87-BABD5B7083A2}"/>
              </a:ext>
            </a:extLst>
          </p:cNvPr>
          <p:cNvSpPr/>
          <p:nvPr/>
        </p:nvSpPr>
        <p:spPr>
          <a:xfrm>
            <a:off x="1014845" y="909027"/>
            <a:ext cx="10162309" cy="2108920"/>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Locking myself out of the WHRB studio where I left an album playing on air, only to have it reach the end so listeners heard the needle repeatedly bouncing for 10 minutes. When I got back in, I announced it was ”a test of the emergency broadcast system.” </a:t>
            </a:r>
            <a:endParaRPr lang="en-US" sz="2800" dirty="0">
              <a:solidFill>
                <a:schemeClr val="bg1"/>
              </a:solidFill>
            </a:endParaRPr>
          </a:p>
        </p:txBody>
      </p:sp>
      <p:sp>
        <p:nvSpPr>
          <p:cNvPr id="11" name="Rounded Rectangular Callout 10">
            <a:extLst>
              <a:ext uri="{FF2B5EF4-FFF2-40B4-BE49-F238E27FC236}">
                <a16:creationId xmlns:a16="http://schemas.microsoft.com/office/drawing/2014/main" id="{9529078E-91D6-47BB-A916-CB844D8F367A}"/>
              </a:ext>
            </a:extLst>
          </p:cNvPr>
          <p:cNvSpPr/>
          <p:nvPr/>
        </p:nvSpPr>
        <p:spPr>
          <a:xfrm>
            <a:off x="934450" y="3802236"/>
            <a:ext cx="10162309" cy="2146737"/>
          </a:xfrm>
          <a:prstGeom prst="wedgeRoundRectCallout">
            <a:avLst>
              <a:gd name="adj1" fmla="val 42486"/>
              <a:gd name="adj2" fmla="val 72135"/>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“Sometimes we laugh when we really want to cry”—The observation from my adviser a few days before my thesis was due, when I could only meet her questions and suggestions with sleep-deprived fits of giggling. </a:t>
            </a:r>
            <a:endParaRPr lang="en-US" sz="2800" dirty="0">
              <a:solidFill>
                <a:schemeClr val="bg1"/>
              </a:solidFill>
            </a:endParaRPr>
          </a:p>
        </p:txBody>
      </p:sp>
    </p:spTree>
    <p:extLst>
      <p:ext uri="{BB962C8B-B14F-4D97-AF65-F5344CB8AC3E}">
        <p14:creationId xmlns:p14="http://schemas.microsoft.com/office/powerpoint/2010/main" val="1272785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7CE8C6CF-7F74-875C-3B5C-40B37AE509C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098CB-CF7D-74A1-534C-06A94B36C6A9}"/>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5E71D9F9-BCAC-4AC0-C700-9C320695B204}"/>
              </a:ext>
            </a:extLst>
          </p:cNvPr>
          <p:cNvSpPr>
            <a:spLocks noGrp="1"/>
          </p:cNvSpPr>
          <p:nvPr>
            <p:ph type="sldNum" sz="quarter" idx="12"/>
          </p:nvPr>
        </p:nvSpPr>
        <p:spPr/>
        <p:txBody>
          <a:bodyPr/>
          <a:lstStyle/>
          <a:p>
            <a:fld id="{B4449E65-F43B-754A-977E-526E330D26B6}" type="slidenum">
              <a:rPr lang="en-US" smtClean="0"/>
              <a:t>22</a:t>
            </a:fld>
            <a:endParaRPr lang="en-US"/>
          </a:p>
        </p:txBody>
      </p:sp>
      <p:sp>
        <p:nvSpPr>
          <p:cNvPr id="9" name="Rounded Rectangular Callout 8">
            <a:extLst>
              <a:ext uri="{FF2B5EF4-FFF2-40B4-BE49-F238E27FC236}">
                <a16:creationId xmlns:a16="http://schemas.microsoft.com/office/drawing/2014/main" id="{406EE8FC-F86C-3E2A-7D67-8490780E676B}"/>
              </a:ext>
            </a:extLst>
          </p:cNvPr>
          <p:cNvSpPr/>
          <p:nvPr/>
        </p:nvSpPr>
        <p:spPr>
          <a:xfrm>
            <a:off x="1014845" y="676750"/>
            <a:ext cx="10015106" cy="1477168"/>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I cringe when I remember omitting numbers in the sequence of pages in English papers to make it look like they were longer than they actually were. 1, 2, 3, 5, 6, 8, 9, etc. </a:t>
            </a:r>
            <a:endParaRPr lang="en-US" sz="2800" dirty="0">
              <a:solidFill>
                <a:schemeClr val="bg1"/>
              </a:solidFill>
            </a:endParaRPr>
          </a:p>
        </p:txBody>
      </p:sp>
      <p:sp>
        <p:nvSpPr>
          <p:cNvPr id="11" name="Rounded Rectangular Callout 10">
            <a:extLst>
              <a:ext uri="{FF2B5EF4-FFF2-40B4-BE49-F238E27FC236}">
                <a16:creationId xmlns:a16="http://schemas.microsoft.com/office/drawing/2014/main" id="{42C4F476-62FA-BF77-1822-B08886B48D0C}"/>
              </a:ext>
            </a:extLst>
          </p:cNvPr>
          <p:cNvSpPr/>
          <p:nvPr/>
        </p:nvSpPr>
        <p:spPr>
          <a:xfrm>
            <a:off x="1014844" y="4697462"/>
            <a:ext cx="10015106" cy="1658887"/>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When a gas cylinder corroded, the lab filled to waist-level with NOx, a brown corrosive gas.  Stepping into the emergency shower caused my pants to dissolve, leaving me in just seams. </a:t>
            </a:r>
            <a:endParaRPr lang="en-US" sz="2800" dirty="0">
              <a:solidFill>
                <a:schemeClr val="bg1"/>
              </a:solidFill>
            </a:endParaRPr>
          </a:p>
        </p:txBody>
      </p:sp>
      <p:sp>
        <p:nvSpPr>
          <p:cNvPr id="2" name="Rounded Rectangular Callout 1">
            <a:extLst>
              <a:ext uri="{FF2B5EF4-FFF2-40B4-BE49-F238E27FC236}">
                <a16:creationId xmlns:a16="http://schemas.microsoft.com/office/drawing/2014/main" id="{7130FC9A-A9D1-4DEB-860C-542F74BA0696}"/>
              </a:ext>
            </a:extLst>
          </p:cNvPr>
          <p:cNvSpPr/>
          <p:nvPr/>
        </p:nvSpPr>
        <p:spPr>
          <a:xfrm>
            <a:off x="934449" y="2703447"/>
            <a:ext cx="10095501" cy="1444486"/>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The undefeated Harvard Rugby Football club—and the fact that in our pregame huddle, we said a poem. </a:t>
            </a:r>
          </a:p>
        </p:txBody>
      </p:sp>
    </p:spTree>
    <p:extLst>
      <p:ext uri="{BB962C8B-B14F-4D97-AF65-F5344CB8AC3E}">
        <p14:creationId xmlns:p14="http://schemas.microsoft.com/office/powerpoint/2010/main" val="2494307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9000" b="-9000"/>
          </a:stretch>
        </a:blipFill>
        <a:effectLst/>
      </p:bgPr>
    </p:bg>
    <p:spTree>
      <p:nvGrpSpPr>
        <p:cNvPr id="1" name="">
          <a:extLst>
            <a:ext uri="{FF2B5EF4-FFF2-40B4-BE49-F238E27FC236}">
              <a16:creationId xmlns:a16="http://schemas.microsoft.com/office/drawing/2014/main" id="{D75E883F-84DD-869D-0276-28DA5CA72B81}"/>
            </a:ext>
          </a:extLst>
        </p:cNvPr>
        <p:cNvGrpSpPr/>
        <p:nvPr/>
      </p:nvGrpSpPr>
      <p:grpSpPr>
        <a:xfrm>
          <a:off x="0" y="0"/>
          <a:ext cx="0" cy="0"/>
          <a:chOff x="0" y="0"/>
          <a:chExt cx="0" cy="0"/>
        </a:xfrm>
      </p:grpSpPr>
      <p:pic>
        <p:nvPicPr>
          <p:cNvPr id="7" name="Picture 6" descr="A baseball sitting inside a leather baseball glove on a wood surface">
            <a:extLst>
              <a:ext uri="{FF2B5EF4-FFF2-40B4-BE49-F238E27FC236}">
                <a16:creationId xmlns:a16="http://schemas.microsoft.com/office/drawing/2014/main" id="{DEF8220A-19B1-828A-3E87-757E579EB900}"/>
              </a:ext>
            </a:extLst>
          </p:cNvPr>
          <p:cNvPicPr>
            <a:picLocks noChangeAspect="1"/>
          </p:cNvPicPr>
          <p:nvPr/>
        </p:nvPicPr>
        <p:blipFill>
          <a:blip r:embed="rId5"/>
          <a:stretch>
            <a:fillRect/>
          </a:stretch>
        </p:blipFill>
        <p:spPr>
          <a:xfrm>
            <a:off x="4548186" y="4161366"/>
            <a:ext cx="3095625" cy="2063750"/>
          </a:xfrm>
          <a:prstGeom prst="rect">
            <a:avLst/>
          </a:prstGeom>
        </p:spPr>
      </p:pic>
      <p:sp>
        <p:nvSpPr>
          <p:cNvPr id="4" name="Footer Placeholder 3">
            <a:extLst>
              <a:ext uri="{FF2B5EF4-FFF2-40B4-BE49-F238E27FC236}">
                <a16:creationId xmlns:a16="http://schemas.microsoft.com/office/drawing/2014/main" id="{ECA71BB0-8D4B-CA9F-1879-E0C1D4E5319D}"/>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356EFD5B-B069-B563-8E16-364A36A0DCEE}"/>
              </a:ext>
            </a:extLst>
          </p:cNvPr>
          <p:cNvSpPr>
            <a:spLocks noGrp="1"/>
          </p:cNvSpPr>
          <p:nvPr>
            <p:ph type="sldNum" sz="quarter" idx="12"/>
          </p:nvPr>
        </p:nvSpPr>
        <p:spPr/>
        <p:txBody>
          <a:bodyPr/>
          <a:lstStyle/>
          <a:p>
            <a:fld id="{B4449E65-F43B-754A-977E-526E330D26B6}" type="slidenum">
              <a:rPr lang="en-US" smtClean="0"/>
              <a:t>23</a:t>
            </a:fld>
            <a:endParaRPr lang="en-US"/>
          </a:p>
        </p:txBody>
      </p:sp>
      <p:sp>
        <p:nvSpPr>
          <p:cNvPr id="10" name="Rounded Rectangular Callout 9">
            <a:extLst>
              <a:ext uri="{FF2B5EF4-FFF2-40B4-BE49-F238E27FC236}">
                <a16:creationId xmlns:a16="http://schemas.microsoft.com/office/drawing/2014/main" id="{3D505A71-861C-D4E4-0C9A-3D979D923A82}"/>
              </a:ext>
            </a:extLst>
          </p:cNvPr>
          <p:cNvSpPr/>
          <p:nvPr/>
        </p:nvSpPr>
        <p:spPr>
          <a:xfrm>
            <a:off x="1014845" y="887971"/>
            <a:ext cx="10162309" cy="3142162"/>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A classmate invited 3 of us to a Red Sox game. Carl Yastrzemski was on the verge of 3,000 hits. Outside Fenway, our friend said he’d lost his ticket and sent us in ahead while he retraced his steps. Only recently, I’ve realized he’d really had only 3 tickets &amp; was determined that his friends witness Yaz’s milestone. It was a gift of kindness &amp; honor we’ll never forget. </a:t>
            </a:r>
            <a:endParaRPr lang="en-US" sz="2800" dirty="0">
              <a:solidFill>
                <a:schemeClr val="bg1"/>
              </a:solidFill>
            </a:endParaRPr>
          </a:p>
        </p:txBody>
      </p:sp>
    </p:spTree>
    <p:extLst>
      <p:ext uri="{BB962C8B-B14F-4D97-AF65-F5344CB8AC3E}">
        <p14:creationId xmlns:p14="http://schemas.microsoft.com/office/powerpoint/2010/main" val="4168420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FB2638-7CFB-31CD-7D70-A6D768BC4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D5B4F1-17A9-FE9E-6EB8-9EA1E40FFC68}"/>
              </a:ext>
            </a:extLst>
          </p:cNvPr>
          <p:cNvSpPr>
            <a:spLocks noGrp="1"/>
          </p:cNvSpPr>
          <p:nvPr>
            <p:ph type="title"/>
          </p:nvPr>
        </p:nvSpPr>
        <p:spPr>
          <a:xfrm>
            <a:off x="1409460" y="628406"/>
            <a:ext cx="9373079" cy="882869"/>
          </a:xfrm>
          <a:solidFill>
            <a:srgbClr val="A2222E"/>
          </a:solidFill>
        </p:spPr>
        <p:txBody>
          <a:bodyPr vert="horz" lIns="91440" tIns="45720" rIns="91440" bIns="45720" rtlCol="0" anchor="ctr">
            <a:normAutofit/>
          </a:bodyPr>
          <a:lstStyle/>
          <a:p>
            <a:r>
              <a:rPr lang="en-US" b="1" dirty="0">
                <a:solidFill>
                  <a:schemeClr val="bg1"/>
                </a:solidFill>
              </a:rPr>
              <a:t>With whom do you live?</a:t>
            </a:r>
          </a:p>
        </p:txBody>
      </p:sp>
      <p:sp>
        <p:nvSpPr>
          <p:cNvPr id="4" name="Footer Placeholder 3">
            <a:extLst>
              <a:ext uri="{FF2B5EF4-FFF2-40B4-BE49-F238E27FC236}">
                <a16:creationId xmlns:a16="http://schemas.microsoft.com/office/drawing/2014/main" id="{3C411758-3E9F-6AA7-3C18-CADE4273A0FB}"/>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E6D58492-2ADF-2F3F-47CF-15A15BE53253}"/>
              </a:ext>
            </a:extLst>
          </p:cNvPr>
          <p:cNvSpPr>
            <a:spLocks noGrp="1"/>
          </p:cNvSpPr>
          <p:nvPr>
            <p:ph type="sldNum" sz="quarter" idx="12"/>
          </p:nvPr>
        </p:nvSpPr>
        <p:spPr/>
        <p:txBody>
          <a:bodyPr/>
          <a:lstStyle/>
          <a:p>
            <a:fld id="{B4449E65-F43B-754A-977E-526E330D26B6}" type="slidenum">
              <a:rPr lang="en-US" smtClean="0"/>
              <a:t>24</a:t>
            </a:fld>
            <a:endParaRPr lang="en-US"/>
          </a:p>
        </p:txBody>
      </p:sp>
      <p:pic>
        <p:nvPicPr>
          <p:cNvPr id="3" name="Picture 2">
            <a:extLst>
              <a:ext uri="{FF2B5EF4-FFF2-40B4-BE49-F238E27FC236}">
                <a16:creationId xmlns:a16="http://schemas.microsoft.com/office/drawing/2014/main" id="{70E3D4D5-3FBB-611E-0C7A-0A410860D2AE}"/>
              </a:ext>
            </a:extLst>
          </p:cNvPr>
          <p:cNvPicPr>
            <a:picLocks noChangeAspect="1"/>
          </p:cNvPicPr>
          <p:nvPr/>
        </p:nvPicPr>
        <p:blipFill>
          <a:blip r:embed="rId3"/>
          <a:srcRect t="7369" b="8011"/>
          <a:stretch>
            <a:fillRect/>
          </a:stretch>
        </p:blipFill>
        <p:spPr>
          <a:xfrm>
            <a:off x="2180666" y="1545806"/>
            <a:ext cx="8043750" cy="4921384"/>
          </a:xfrm>
          <a:prstGeom prst="rect">
            <a:avLst/>
          </a:prstGeom>
        </p:spPr>
      </p:pic>
      <p:sp>
        <p:nvSpPr>
          <p:cNvPr id="6" name="Multiply 5">
            <a:extLst>
              <a:ext uri="{FF2B5EF4-FFF2-40B4-BE49-F238E27FC236}">
                <a16:creationId xmlns:a16="http://schemas.microsoft.com/office/drawing/2014/main" id="{5A88B5DA-FC99-0F80-A724-B35F728F28D9}"/>
              </a:ext>
            </a:extLst>
          </p:cNvPr>
          <p:cNvSpPr/>
          <p:nvPr/>
        </p:nvSpPr>
        <p:spPr>
          <a:xfrm>
            <a:off x="315310" y="357352"/>
            <a:ext cx="1145628" cy="151348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53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280C-DA4F-82AD-3407-97E40B5254B7}"/>
              </a:ext>
            </a:extLst>
          </p:cNvPr>
          <p:cNvSpPr>
            <a:spLocks noGrp="1"/>
          </p:cNvSpPr>
          <p:nvPr>
            <p:ph type="title"/>
          </p:nvPr>
        </p:nvSpPr>
        <p:spPr>
          <a:xfrm>
            <a:off x="798486" y="407648"/>
            <a:ext cx="10700483" cy="1159077"/>
          </a:xfrm>
          <a:solidFill>
            <a:srgbClr val="A2222E"/>
          </a:solidFill>
        </p:spPr>
        <p:txBody>
          <a:bodyPr vert="horz" lIns="91440" tIns="45720" rIns="91440" bIns="45720" rtlCol="0" anchor="ctr">
            <a:normAutofit fontScale="90000"/>
          </a:bodyPr>
          <a:lstStyle/>
          <a:p>
            <a:r>
              <a:rPr lang="en-US" b="1" dirty="0">
                <a:solidFill>
                  <a:schemeClr val="bg1"/>
                </a:solidFill>
              </a:rPr>
              <a:t>What brings you the most contentment in your personal life these days?</a:t>
            </a:r>
          </a:p>
        </p:txBody>
      </p:sp>
      <p:sp>
        <p:nvSpPr>
          <p:cNvPr id="4" name="Footer Placeholder 3">
            <a:extLst>
              <a:ext uri="{FF2B5EF4-FFF2-40B4-BE49-F238E27FC236}">
                <a16:creationId xmlns:a16="http://schemas.microsoft.com/office/drawing/2014/main" id="{ABBE7748-2B45-A091-1A21-AB5AB64346DD}"/>
              </a:ext>
            </a:extLst>
          </p:cNvPr>
          <p:cNvSpPr>
            <a:spLocks noGrp="1"/>
          </p:cNvSpPr>
          <p:nvPr>
            <p:ph type="ftr" sz="quarter" idx="11"/>
          </p:nvPr>
        </p:nvSpPr>
        <p:spPr>
          <a:xfrm>
            <a:off x="4038600" y="6338254"/>
            <a:ext cx="4114800" cy="365125"/>
          </a:xfrm>
        </p:spPr>
        <p:txBody>
          <a:bodyPr/>
          <a:lstStyle/>
          <a:p>
            <a:r>
              <a:rPr lang="en-US" dirty="0"/>
              <a:t>Todd</a:t>
            </a:r>
          </a:p>
        </p:txBody>
      </p:sp>
      <p:sp>
        <p:nvSpPr>
          <p:cNvPr id="5" name="Slide Number Placeholder 4">
            <a:extLst>
              <a:ext uri="{FF2B5EF4-FFF2-40B4-BE49-F238E27FC236}">
                <a16:creationId xmlns:a16="http://schemas.microsoft.com/office/drawing/2014/main" id="{9638D783-C233-18DD-EAB6-960F35ABD8E3}"/>
              </a:ext>
            </a:extLst>
          </p:cNvPr>
          <p:cNvSpPr>
            <a:spLocks noGrp="1"/>
          </p:cNvSpPr>
          <p:nvPr>
            <p:ph type="sldNum" sz="quarter" idx="12"/>
          </p:nvPr>
        </p:nvSpPr>
        <p:spPr/>
        <p:txBody>
          <a:bodyPr/>
          <a:lstStyle/>
          <a:p>
            <a:fld id="{B4449E65-F43B-754A-977E-526E330D26B6}" type="slidenum">
              <a:rPr lang="en-US" smtClean="0"/>
              <a:t>25</a:t>
            </a:fld>
            <a:endParaRPr lang="en-US" dirty="0"/>
          </a:p>
        </p:txBody>
      </p:sp>
      <p:graphicFrame>
        <p:nvGraphicFramePr>
          <p:cNvPr id="8" name="Content Placeholder 7">
            <a:extLst>
              <a:ext uri="{FF2B5EF4-FFF2-40B4-BE49-F238E27FC236}">
                <a16:creationId xmlns:a16="http://schemas.microsoft.com/office/drawing/2014/main" id="{30362F89-485B-BD0E-6159-0C7E451E794E}"/>
              </a:ext>
            </a:extLst>
          </p:cNvPr>
          <p:cNvGraphicFramePr>
            <a:graphicFrameLocks noGrp="1"/>
          </p:cNvGraphicFramePr>
          <p:nvPr>
            <p:ph idx="1"/>
            <p:extLst>
              <p:ext uri="{D42A27DB-BD31-4B8C-83A1-F6EECF244321}">
                <p14:modId xmlns:p14="http://schemas.microsoft.com/office/powerpoint/2010/main" val="2433083929"/>
              </p:ext>
            </p:extLst>
          </p:nvPr>
        </p:nvGraphicFramePr>
        <p:xfrm>
          <a:off x="798486" y="1817870"/>
          <a:ext cx="4547649" cy="3528812"/>
        </p:xfrm>
        <a:graphic>
          <a:graphicData uri="http://schemas.openxmlformats.org/drawingml/2006/table">
            <a:tbl>
              <a:tblPr firstRow="1" bandRow="1">
                <a:tableStyleId>{5C22544A-7EE6-4342-B048-85BDC9FD1C3A}</a:tableStyleId>
              </a:tblPr>
              <a:tblGrid>
                <a:gridCol w="3459622">
                  <a:extLst>
                    <a:ext uri="{9D8B030D-6E8A-4147-A177-3AD203B41FA5}">
                      <a16:colId xmlns:a16="http://schemas.microsoft.com/office/drawing/2014/main" val="952855003"/>
                    </a:ext>
                  </a:extLst>
                </a:gridCol>
                <a:gridCol w="1088027">
                  <a:extLst>
                    <a:ext uri="{9D8B030D-6E8A-4147-A177-3AD203B41FA5}">
                      <a16:colId xmlns:a16="http://schemas.microsoft.com/office/drawing/2014/main" val="686386831"/>
                    </a:ext>
                  </a:extLst>
                </a:gridCol>
              </a:tblGrid>
              <a:tr h="914877">
                <a:tc>
                  <a:txBody>
                    <a:bodyPr/>
                    <a:lstStyle/>
                    <a:p>
                      <a:r>
                        <a:rPr lang="en-US" dirty="0"/>
                        <a:t>Spending time with and</a:t>
                      </a:r>
                    </a:p>
                    <a:p>
                      <a:r>
                        <a:rPr lang="en-US" dirty="0"/>
                        <a:t>being happy about:</a:t>
                      </a:r>
                    </a:p>
                  </a:txBody>
                  <a:tcPr/>
                </a:tc>
                <a:tc>
                  <a:txBody>
                    <a:bodyPr/>
                    <a:lstStyle/>
                    <a:p>
                      <a:pPr algn="ctr"/>
                      <a:r>
                        <a:rPr lang="en-US" dirty="0"/>
                        <a:t>319</a:t>
                      </a:r>
                    </a:p>
                  </a:txBody>
                  <a:tcPr/>
                </a:tc>
                <a:extLst>
                  <a:ext uri="{0D108BD9-81ED-4DB2-BD59-A6C34878D82A}">
                    <a16:rowId xmlns:a16="http://schemas.microsoft.com/office/drawing/2014/main" val="145142429"/>
                  </a:ext>
                </a:extLst>
              </a:tr>
              <a:tr h="522787">
                <a:tc>
                  <a:txBody>
                    <a:bodyPr/>
                    <a:lstStyle/>
                    <a:p>
                      <a:pPr algn="r"/>
                      <a:r>
                        <a:rPr lang="en-US" dirty="0"/>
                        <a:t>Significant Other</a:t>
                      </a:r>
                    </a:p>
                  </a:txBody>
                  <a:tcPr/>
                </a:tc>
                <a:tc>
                  <a:txBody>
                    <a:bodyPr/>
                    <a:lstStyle/>
                    <a:p>
                      <a:pPr algn="ctr"/>
                      <a:r>
                        <a:rPr lang="en-US" dirty="0"/>
                        <a:t>59</a:t>
                      </a:r>
                    </a:p>
                  </a:txBody>
                  <a:tcPr/>
                </a:tc>
                <a:extLst>
                  <a:ext uri="{0D108BD9-81ED-4DB2-BD59-A6C34878D82A}">
                    <a16:rowId xmlns:a16="http://schemas.microsoft.com/office/drawing/2014/main" val="8186755"/>
                  </a:ext>
                </a:extLst>
              </a:tr>
              <a:tr h="522787">
                <a:tc>
                  <a:txBody>
                    <a:bodyPr/>
                    <a:lstStyle/>
                    <a:p>
                      <a:pPr algn="r"/>
                      <a:r>
                        <a:rPr lang="en-US" dirty="0"/>
                        <a:t>Children/Grandchildren</a:t>
                      </a:r>
                    </a:p>
                  </a:txBody>
                  <a:tcPr/>
                </a:tc>
                <a:tc>
                  <a:txBody>
                    <a:bodyPr/>
                    <a:lstStyle/>
                    <a:p>
                      <a:pPr algn="ctr"/>
                      <a:r>
                        <a:rPr lang="en-US" dirty="0"/>
                        <a:t>90</a:t>
                      </a:r>
                    </a:p>
                  </a:txBody>
                  <a:tcPr/>
                </a:tc>
                <a:extLst>
                  <a:ext uri="{0D108BD9-81ED-4DB2-BD59-A6C34878D82A}">
                    <a16:rowId xmlns:a16="http://schemas.microsoft.com/office/drawing/2014/main" val="3909436426"/>
                  </a:ext>
                </a:extLst>
              </a:tr>
              <a:tr h="522787">
                <a:tc>
                  <a:txBody>
                    <a:bodyPr/>
                    <a:lstStyle/>
                    <a:p>
                      <a:pPr algn="r"/>
                      <a:r>
                        <a:rPr lang="en-US" dirty="0"/>
                        <a:t>Family</a:t>
                      </a:r>
                    </a:p>
                  </a:txBody>
                  <a:tcPr/>
                </a:tc>
                <a:tc>
                  <a:txBody>
                    <a:bodyPr/>
                    <a:lstStyle/>
                    <a:p>
                      <a:pPr algn="ctr"/>
                      <a:r>
                        <a:rPr lang="en-US" dirty="0"/>
                        <a:t>79</a:t>
                      </a:r>
                    </a:p>
                  </a:txBody>
                  <a:tcPr/>
                </a:tc>
                <a:extLst>
                  <a:ext uri="{0D108BD9-81ED-4DB2-BD59-A6C34878D82A}">
                    <a16:rowId xmlns:a16="http://schemas.microsoft.com/office/drawing/2014/main" val="3611695850"/>
                  </a:ext>
                </a:extLst>
              </a:tr>
              <a:tr h="522787">
                <a:tc>
                  <a:txBody>
                    <a:bodyPr/>
                    <a:lstStyle/>
                    <a:p>
                      <a:pPr algn="r"/>
                      <a:r>
                        <a:rPr lang="en-US" dirty="0"/>
                        <a:t>Friends (and other humans)</a:t>
                      </a:r>
                    </a:p>
                  </a:txBody>
                  <a:tcPr/>
                </a:tc>
                <a:tc>
                  <a:txBody>
                    <a:bodyPr/>
                    <a:lstStyle/>
                    <a:p>
                      <a:pPr algn="ctr"/>
                      <a:r>
                        <a:rPr lang="en-US" dirty="0"/>
                        <a:t>77</a:t>
                      </a:r>
                    </a:p>
                  </a:txBody>
                  <a:tcPr/>
                </a:tc>
                <a:extLst>
                  <a:ext uri="{0D108BD9-81ED-4DB2-BD59-A6C34878D82A}">
                    <a16:rowId xmlns:a16="http://schemas.microsoft.com/office/drawing/2014/main" val="4228247603"/>
                  </a:ext>
                </a:extLst>
              </a:tr>
              <a:tr h="522787">
                <a:tc>
                  <a:txBody>
                    <a:bodyPr/>
                    <a:lstStyle/>
                    <a:p>
                      <a:pPr algn="r"/>
                      <a:r>
                        <a:rPr lang="en-US" dirty="0"/>
                        <a:t>Pets (and Livestock)</a:t>
                      </a:r>
                    </a:p>
                  </a:txBody>
                  <a:tcPr/>
                </a:tc>
                <a:tc>
                  <a:txBody>
                    <a:bodyPr/>
                    <a:lstStyle/>
                    <a:p>
                      <a:pPr algn="ctr"/>
                      <a:r>
                        <a:rPr lang="en-US" dirty="0"/>
                        <a:t>14</a:t>
                      </a:r>
                    </a:p>
                  </a:txBody>
                  <a:tcPr/>
                </a:tc>
                <a:extLst>
                  <a:ext uri="{0D108BD9-81ED-4DB2-BD59-A6C34878D82A}">
                    <a16:rowId xmlns:a16="http://schemas.microsoft.com/office/drawing/2014/main" val="1114065286"/>
                  </a:ext>
                </a:extLst>
              </a:tr>
            </a:tbl>
          </a:graphicData>
        </a:graphic>
      </p:graphicFrame>
      <p:graphicFrame>
        <p:nvGraphicFramePr>
          <p:cNvPr id="3" name="Content Placeholder 7">
            <a:extLst>
              <a:ext uri="{FF2B5EF4-FFF2-40B4-BE49-F238E27FC236}">
                <a16:creationId xmlns:a16="http://schemas.microsoft.com/office/drawing/2014/main" id="{3AFC26AD-F6EA-393F-EB99-26AC77707B55}"/>
              </a:ext>
            </a:extLst>
          </p:cNvPr>
          <p:cNvGraphicFramePr>
            <a:graphicFrameLocks/>
          </p:cNvGraphicFramePr>
          <p:nvPr>
            <p:extLst>
              <p:ext uri="{D42A27DB-BD31-4B8C-83A1-F6EECF244321}">
                <p14:modId xmlns:p14="http://schemas.microsoft.com/office/powerpoint/2010/main" val="3525450542"/>
              </p:ext>
            </p:extLst>
          </p:nvPr>
        </p:nvGraphicFramePr>
        <p:xfrm>
          <a:off x="5763846" y="1817870"/>
          <a:ext cx="5735123" cy="4501450"/>
        </p:xfrm>
        <a:graphic>
          <a:graphicData uri="http://schemas.openxmlformats.org/drawingml/2006/table">
            <a:tbl>
              <a:tblPr firstRow="1" bandRow="1">
                <a:tableStyleId>{5C22544A-7EE6-4342-B048-85BDC9FD1C3A}</a:tableStyleId>
              </a:tblPr>
              <a:tblGrid>
                <a:gridCol w="4803675">
                  <a:extLst>
                    <a:ext uri="{9D8B030D-6E8A-4147-A177-3AD203B41FA5}">
                      <a16:colId xmlns:a16="http://schemas.microsoft.com/office/drawing/2014/main" val="952855003"/>
                    </a:ext>
                  </a:extLst>
                </a:gridCol>
                <a:gridCol w="931448">
                  <a:extLst>
                    <a:ext uri="{9D8B030D-6E8A-4147-A177-3AD203B41FA5}">
                      <a16:colId xmlns:a16="http://schemas.microsoft.com/office/drawing/2014/main" val="686386831"/>
                    </a:ext>
                  </a:extLst>
                </a:gridCol>
              </a:tblGrid>
              <a:tr h="477370">
                <a:tc>
                  <a:txBody>
                    <a:bodyPr/>
                    <a:lstStyle/>
                    <a:p>
                      <a:r>
                        <a:rPr lang="en-US" dirty="0"/>
                        <a:t>Recreation</a:t>
                      </a:r>
                    </a:p>
                  </a:txBody>
                  <a:tcPr/>
                </a:tc>
                <a:tc>
                  <a:txBody>
                    <a:bodyPr/>
                    <a:lstStyle/>
                    <a:p>
                      <a:pPr algn="ctr"/>
                      <a:r>
                        <a:rPr lang="en-US" dirty="0"/>
                        <a:t>261</a:t>
                      </a:r>
                    </a:p>
                  </a:txBody>
                  <a:tcPr/>
                </a:tc>
                <a:extLst>
                  <a:ext uri="{0D108BD9-81ED-4DB2-BD59-A6C34878D82A}">
                    <a16:rowId xmlns:a16="http://schemas.microsoft.com/office/drawing/2014/main" val="145142429"/>
                  </a:ext>
                </a:extLst>
              </a:tr>
              <a:tr h="472195">
                <a:tc>
                  <a:txBody>
                    <a:bodyPr/>
                    <a:lstStyle/>
                    <a:p>
                      <a:pPr algn="r"/>
                      <a:r>
                        <a:rPr lang="en-US" dirty="0"/>
                        <a:t>Physical (sports, hiking, biking, birding)</a:t>
                      </a:r>
                    </a:p>
                  </a:txBody>
                  <a:tcPr/>
                </a:tc>
                <a:tc>
                  <a:txBody>
                    <a:bodyPr/>
                    <a:lstStyle/>
                    <a:p>
                      <a:pPr algn="ctr"/>
                      <a:r>
                        <a:rPr lang="en-US" dirty="0"/>
                        <a:t>72</a:t>
                      </a:r>
                    </a:p>
                  </a:txBody>
                  <a:tcPr/>
                </a:tc>
                <a:extLst>
                  <a:ext uri="{0D108BD9-81ED-4DB2-BD59-A6C34878D82A}">
                    <a16:rowId xmlns:a16="http://schemas.microsoft.com/office/drawing/2014/main" val="8186755"/>
                  </a:ext>
                </a:extLst>
              </a:tr>
              <a:tr h="718715">
                <a:tc>
                  <a:txBody>
                    <a:bodyPr/>
                    <a:lstStyle/>
                    <a:p>
                      <a:pPr algn="r"/>
                      <a:r>
                        <a:rPr lang="en-US" dirty="0"/>
                        <a:t>Intellectual (puzzles, reading/writing, learning/research</a:t>
                      </a:r>
                    </a:p>
                  </a:txBody>
                  <a:tcPr/>
                </a:tc>
                <a:tc>
                  <a:txBody>
                    <a:bodyPr/>
                    <a:lstStyle/>
                    <a:p>
                      <a:pPr algn="ctr"/>
                      <a:r>
                        <a:rPr lang="en-US" dirty="0"/>
                        <a:t>55</a:t>
                      </a:r>
                    </a:p>
                  </a:txBody>
                  <a:tcPr/>
                </a:tc>
                <a:extLst>
                  <a:ext uri="{0D108BD9-81ED-4DB2-BD59-A6C34878D82A}">
                    <a16:rowId xmlns:a16="http://schemas.microsoft.com/office/drawing/2014/main" val="3909436426"/>
                  </a:ext>
                </a:extLst>
              </a:tr>
              <a:tr h="472195">
                <a:tc>
                  <a:txBody>
                    <a:bodyPr/>
                    <a:lstStyle/>
                    <a:p>
                      <a:pPr algn="r"/>
                      <a:r>
                        <a:rPr lang="en-US" dirty="0"/>
                        <a:t>Cultural (museums, music)</a:t>
                      </a:r>
                    </a:p>
                  </a:txBody>
                  <a:tcPr/>
                </a:tc>
                <a:tc>
                  <a:txBody>
                    <a:bodyPr/>
                    <a:lstStyle/>
                    <a:p>
                      <a:pPr algn="ctr"/>
                      <a:r>
                        <a:rPr lang="en-US" dirty="0"/>
                        <a:t>44</a:t>
                      </a:r>
                    </a:p>
                  </a:txBody>
                  <a:tcPr/>
                </a:tc>
                <a:extLst>
                  <a:ext uri="{0D108BD9-81ED-4DB2-BD59-A6C34878D82A}">
                    <a16:rowId xmlns:a16="http://schemas.microsoft.com/office/drawing/2014/main" val="3611695850"/>
                  </a:ext>
                </a:extLst>
              </a:tr>
              <a:tr h="472195">
                <a:tc>
                  <a:txBody>
                    <a:bodyPr/>
                    <a:lstStyle/>
                    <a:p>
                      <a:pPr algn="r"/>
                      <a:r>
                        <a:rPr lang="en-US" dirty="0"/>
                        <a:t>Travel</a:t>
                      </a:r>
                    </a:p>
                  </a:txBody>
                  <a:tcPr/>
                </a:tc>
                <a:tc>
                  <a:txBody>
                    <a:bodyPr/>
                    <a:lstStyle/>
                    <a:p>
                      <a:pPr algn="ctr"/>
                      <a:r>
                        <a:rPr lang="en-US" dirty="0"/>
                        <a:t>29</a:t>
                      </a:r>
                    </a:p>
                  </a:txBody>
                  <a:tcPr/>
                </a:tc>
                <a:extLst>
                  <a:ext uri="{0D108BD9-81ED-4DB2-BD59-A6C34878D82A}">
                    <a16:rowId xmlns:a16="http://schemas.microsoft.com/office/drawing/2014/main" val="4228247603"/>
                  </a:ext>
                </a:extLst>
              </a:tr>
              <a:tr h="472195">
                <a:tc>
                  <a:txBody>
                    <a:bodyPr/>
                    <a:lstStyle/>
                    <a:p>
                      <a:pPr algn="r"/>
                      <a:r>
                        <a:rPr lang="en-US" dirty="0"/>
                        <a:t>Cooking/Dining</a:t>
                      </a:r>
                    </a:p>
                  </a:txBody>
                  <a:tcPr/>
                </a:tc>
                <a:tc>
                  <a:txBody>
                    <a:bodyPr/>
                    <a:lstStyle/>
                    <a:p>
                      <a:pPr algn="ctr"/>
                      <a:r>
                        <a:rPr lang="en-US" dirty="0"/>
                        <a:t>18</a:t>
                      </a:r>
                    </a:p>
                  </a:txBody>
                  <a:tcPr/>
                </a:tc>
                <a:extLst>
                  <a:ext uri="{0D108BD9-81ED-4DB2-BD59-A6C34878D82A}">
                    <a16:rowId xmlns:a16="http://schemas.microsoft.com/office/drawing/2014/main" val="1114065286"/>
                  </a:ext>
                </a:extLst>
              </a:tr>
              <a:tr h="472195">
                <a:tc>
                  <a:txBody>
                    <a:bodyPr/>
                    <a:lstStyle/>
                    <a:p>
                      <a:pPr algn="r"/>
                      <a:r>
                        <a:rPr lang="en-US" dirty="0"/>
                        <a:t>Gardening</a:t>
                      </a:r>
                    </a:p>
                  </a:txBody>
                  <a:tcPr/>
                </a:tc>
                <a:tc>
                  <a:txBody>
                    <a:bodyPr/>
                    <a:lstStyle/>
                    <a:p>
                      <a:pPr algn="ctr"/>
                      <a:r>
                        <a:rPr lang="en-US" dirty="0"/>
                        <a:t>12</a:t>
                      </a:r>
                    </a:p>
                  </a:txBody>
                  <a:tcPr/>
                </a:tc>
                <a:extLst>
                  <a:ext uri="{0D108BD9-81ED-4DB2-BD59-A6C34878D82A}">
                    <a16:rowId xmlns:a16="http://schemas.microsoft.com/office/drawing/2014/main" val="1253414130"/>
                  </a:ext>
                </a:extLst>
              </a:tr>
              <a:tr h="472195">
                <a:tc>
                  <a:txBody>
                    <a:bodyPr/>
                    <a:lstStyle/>
                    <a:p>
                      <a:pPr algn="r"/>
                      <a:r>
                        <a:rPr lang="en-US" dirty="0"/>
                        <a:t>Hobbies/Projects/Domiciles</a:t>
                      </a:r>
                    </a:p>
                  </a:txBody>
                  <a:tcPr/>
                </a:tc>
                <a:tc>
                  <a:txBody>
                    <a:bodyPr/>
                    <a:lstStyle/>
                    <a:p>
                      <a:pPr algn="ctr"/>
                      <a:r>
                        <a:rPr lang="en-US" dirty="0"/>
                        <a:t>14</a:t>
                      </a:r>
                    </a:p>
                  </a:txBody>
                  <a:tcPr/>
                </a:tc>
                <a:extLst>
                  <a:ext uri="{0D108BD9-81ED-4DB2-BD59-A6C34878D82A}">
                    <a16:rowId xmlns:a16="http://schemas.microsoft.com/office/drawing/2014/main" val="3106099187"/>
                  </a:ext>
                </a:extLst>
              </a:tr>
              <a:tr h="472195">
                <a:tc>
                  <a:txBody>
                    <a:bodyPr/>
                    <a:lstStyle/>
                    <a:p>
                      <a:pPr algn="r"/>
                      <a:r>
                        <a:rPr lang="en-US" dirty="0"/>
                        <a:t>Getting out into Nature</a:t>
                      </a:r>
                    </a:p>
                  </a:txBody>
                  <a:tcPr/>
                </a:tc>
                <a:tc>
                  <a:txBody>
                    <a:bodyPr/>
                    <a:lstStyle/>
                    <a:p>
                      <a:pPr algn="ctr"/>
                      <a:r>
                        <a:rPr lang="en-US" dirty="0"/>
                        <a:t>17</a:t>
                      </a:r>
                    </a:p>
                  </a:txBody>
                  <a:tcPr/>
                </a:tc>
                <a:extLst>
                  <a:ext uri="{0D108BD9-81ED-4DB2-BD59-A6C34878D82A}">
                    <a16:rowId xmlns:a16="http://schemas.microsoft.com/office/drawing/2014/main" val="3490672830"/>
                  </a:ext>
                </a:extLst>
              </a:tr>
            </a:tbl>
          </a:graphicData>
        </a:graphic>
      </p:graphicFrame>
    </p:spTree>
    <p:extLst>
      <p:ext uri="{BB962C8B-B14F-4D97-AF65-F5344CB8AC3E}">
        <p14:creationId xmlns:p14="http://schemas.microsoft.com/office/powerpoint/2010/main" val="157756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C43B5-EF09-4D18-1A21-C1BB58B7BB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03695-F995-EC3D-E414-CC663E009DCF}"/>
              </a:ext>
            </a:extLst>
          </p:cNvPr>
          <p:cNvSpPr>
            <a:spLocks noGrp="1"/>
          </p:cNvSpPr>
          <p:nvPr>
            <p:ph type="title"/>
          </p:nvPr>
        </p:nvSpPr>
        <p:spPr>
          <a:xfrm>
            <a:off x="824248" y="278858"/>
            <a:ext cx="10722737" cy="1159077"/>
          </a:xfrm>
          <a:solidFill>
            <a:srgbClr val="A2222E"/>
          </a:solidFill>
        </p:spPr>
        <p:txBody>
          <a:bodyPr vert="horz" lIns="91440" tIns="45720" rIns="91440" bIns="45720" rtlCol="0" anchor="ctr">
            <a:normAutofit fontScale="90000"/>
          </a:bodyPr>
          <a:lstStyle/>
          <a:p>
            <a:r>
              <a:rPr lang="en-US" b="1" dirty="0">
                <a:solidFill>
                  <a:schemeClr val="bg1"/>
                </a:solidFill>
              </a:rPr>
              <a:t>What brings you the most contentment in your personal life these days?</a:t>
            </a:r>
          </a:p>
        </p:txBody>
      </p:sp>
      <p:sp>
        <p:nvSpPr>
          <p:cNvPr id="4" name="Footer Placeholder 3">
            <a:extLst>
              <a:ext uri="{FF2B5EF4-FFF2-40B4-BE49-F238E27FC236}">
                <a16:creationId xmlns:a16="http://schemas.microsoft.com/office/drawing/2014/main" id="{8E52ED54-9CAE-39EF-2A06-36400AFE4035}"/>
              </a:ext>
            </a:extLst>
          </p:cNvPr>
          <p:cNvSpPr>
            <a:spLocks noGrp="1"/>
          </p:cNvSpPr>
          <p:nvPr>
            <p:ph type="ftr" sz="quarter" idx="11"/>
          </p:nvPr>
        </p:nvSpPr>
        <p:spPr>
          <a:xfrm>
            <a:off x="4038600" y="6338254"/>
            <a:ext cx="4114800" cy="365125"/>
          </a:xfrm>
        </p:spPr>
        <p:txBody>
          <a:bodyPr/>
          <a:lstStyle/>
          <a:p>
            <a:r>
              <a:rPr lang="en-US" dirty="0"/>
              <a:t>Todd Morrison</a:t>
            </a:r>
          </a:p>
        </p:txBody>
      </p:sp>
      <p:sp>
        <p:nvSpPr>
          <p:cNvPr id="5" name="Slide Number Placeholder 4">
            <a:extLst>
              <a:ext uri="{FF2B5EF4-FFF2-40B4-BE49-F238E27FC236}">
                <a16:creationId xmlns:a16="http://schemas.microsoft.com/office/drawing/2014/main" id="{6D1699E2-6703-2C05-7304-91EFBC492281}"/>
              </a:ext>
            </a:extLst>
          </p:cNvPr>
          <p:cNvSpPr>
            <a:spLocks noGrp="1"/>
          </p:cNvSpPr>
          <p:nvPr>
            <p:ph type="sldNum" sz="quarter" idx="12"/>
          </p:nvPr>
        </p:nvSpPr>
        <p:spPr/>
        <p:txBody>
          <a:bodyPr/>
          <a:lstStyle/>
          <a:p>
            <a:fld id="{B4449E65-F43B-754A-977E-526E330D26B6}" type="slidenum">
              <a:rPr lang="en-US" smtClean="0"/>
              <a:t>26</a:t>
            </a:fld>
            <a:endParaRPr lang="en-US" dirty="0"/>
          </a:p>
        </p:txBody>
      </p:sp>
      <p:graphicFrame>
        <p:nvGraphicFramePr>
          <p:cNvPr id="3" name="Table 2">
            <a:extLst>
              <a:ext uri="{FF2B5EF4-FFF2-40B4-BE49-F238E27FC236}">
                <a16:creationId xmlns:a16="http://schemas.microsoft.com/office/drawing/2014/main" id="{517BDBA1-C44E-4E8D-EC5C-30620698D715}"/>
              </a:ext>
            </a:extLst>
          </p:cNvPr>
          <p:cNvGraphicFramePr>
            <a:graphicFrameLocks noGrp="1"/>
          </p:cNvGraphicFramePr>
          <p:nvPr>
            <p:extLst>
              <p:ext uri="{D42A27DB-BD31-4B8C-83A1-F6EECF244321}">
                <p14:modId xmlns:p14="http://schemas.microsoft.com/office/powerpoint/2010/main" val="617298465"/>
              </p:ext>
            </p:extLst>
          </p:nvPr>
        </p:nvGraphicFramePr>
        <p:xfrm>
          <a:off x="3436513" y="2083411"/>
          <a:ext cx="5318973" cy="3245832"/>
        </p:xfrm>
        <a:graphic>
          <a:graphicData uri="http://schemas.openxmlformats.org/drawingml/2006/table">
            <a:tbl>
              <a:tblPr firstRow="1" bandRow="1">
                <a:tableStyleId>{5C22544A-7EE6-4342-B048-85BDC9FD1C3A}</a:tableStyleId>
              </a:tblPr>
              <a:tblGrid>
                <a:gridCol w="4342019">
                  <a:extLst>
                    <a:ext uri="{9D8B030D-6E8A-4147-A177-3AD203B41FA5}">
                      <a16:colId xmlns:a16="http://schemas.microsoft.com/office/drawing/2014/main" val="4189165298"/>
                    </a:ext>
                  </a:extLst>
                </a:gridCol>
                <a:gridCol w="976954">
                  <a:extLst>
                    <a:ext uri="{9D8B030D-6E8A-4147-A177-3AD203B41FA5}">
                      <a16:colId xmlns:a16="http://schemas.microsoft.com/office/drawing/2014/main" val="537988374"/>
                    </a:ext>
                  </a:extLst>
                </a:gridCol>
              </a:tblGrid>
              <a:tr h="531071">
                <a:tc>
                  <a:txBody>
                    <a:bodyPr/>
                    <a:lstStyle/>
                    <a:p>
                      <a:r>
                        <a:rPr lang="en-US" dirty="0"/>
                        <a:t>Category</a:t>
                      </a:r>
                    </a:p>
                  </a:txBody>
                  <a:tcPr/>
                </a:tc>
                <a:tc>
                  <a:txBody>
                    <a:bodyPr/>
                    <a:lstStyle/>
                    <a:p>
                      <a:pPr algn="ctr"/>
                      <a:r>
                        <a:rPr lang="en-US" dirty="0"/>
                        <a:t>127</a:t>
                      </a:r>
                    </a:p>
                  </a:txBody>
                  <a:tcPr/>
                </a:tc>
                <a:extLst>
                  <a:ext uri="{0D108BD9-81ED-4DB2-BD59-A6C34878D82A}">
                    <a16:rowId xmlns:a16="http://schemas.microsoft.com/office/drawing/2014/main" val="2950813811"/>
                  </a:ext>
                </a:extLst>
              </a:tr>
              <a:tr h="531071">
                <a:tc>
                  <a:txBody>
                    <a:bodyPr/>
                    <a:lstStyle/>
                    <a:p>
                      <a:pPr algn="r"/>
                      <a:r>
                        <a:rPr lang="en-US" dirty="0"/>
                        <a:t>Work (meaningful, well done)</a:t>
                      </a:r>
                    </a:p>
                  </a:txBody>
                  <a:tcPr/>
                </a:tc>
                <a:tc>
                  <a:txBody>
                    <a:bodyPr/>
                    <a:lstStyle/>
                    <a:p>
                      <a:pPr algn="ctr"/>
                      <a:r>
                        <a:rPr lang="en-US" dirty="0"/>
                        <a:t>35</a:t>
                      </a:r>
                    </a:p>
                  </a:txBody>
                  <a:tcPr/>
                </a:tc>
                <a:extLst>
                  <a:ext uri="{0D108BD9-81ED-4DB2-BD59-A6C34878D82A}">
                    <a16:rowId xmlns:a16="http://schemas.microsoft.com/office/drawing/2014/main" val="3777966838"/>
                  </a:ext>
                </a:extLst>
              </a:tr>
              <a:tr h="531071">
                <a:tc>
                  <a:txBody>
                    <a:bodyPr/>
                    <a:lstStyle/>
                    <a:p>
                      <a:pPr algn="r"/>
                      <a:r>
                        <a:rPr lang="en-US" dirty="0"/>
                        <a:t>Teaching/Mentoring/Helping Others</a:t>
                      </a:r>
                    </a:p>
                  </a:txBody>
                  <a:tcPr/>
                </a:tc>
                <a:tc>
                  <a:txBody>
                    <a:bodyPr/>
                    <a:lstStyle/>
                    <a:p>
                      <a:pPr algn="ctr"/>
                      <a:r>
                        <a:rPr lang="en-US" dirty="0"/>
                        <a:t>28</a:t>
                      </a:r>
                    </a:p>
                  </a:txBody>
                  <a:tcPr/>
                </a:tc>
                <a:extLst>
                  <a:ext uri="{0D108BD9-81ED-4DB2-BD59-A6C34878D82A}">
                    <a16:rowId xmlns:a16="http://schemas.microsoft.com/office/drawing/2014/main" val="3949579967"/>
                  </a:ext>
                </a:extLst>
              </a:tr>
              <a:tr h="735976">
                <a:tc>
                  <a:txBody>
                    <a:bodyPr/>
                    <a:lstStyle/>
                    <a:p>
                      <a:pPr algn="r"/>
                      <a:r>
                        <a:rPr lang="en-US" dirty="0"/>
                        <a:t>Volunteering/(Positive) Politics/Religious Practice</a:t>
                      </a:r>
                    </a:p>
                  </a:txBody>
                  <a:tcPr/>
                </a:tc>
                <a:tc>
                  <a:txBody>
                    <a:bodyPr/>
                    <a:lstStyle/>
                    <a:p>
                      <a:pPr algn="ctr"/>
                      <a:r>
                        <a:rPr lang="en-US" dirty="0"/>
                        <a:t>29</a:t>
                      </a:r>
                    </a:p>
                  </a:txBody>
                  <a:tcPr/>
                </a:tc>
                <a:extLst>
                  <a:ext uri="{0D108BD9-81ED-4DB2-BD59-A6C34878D82A}">
                    <a16:rowId xmlns:a16="http://schemas.microsoft.com/office/drawing/2014/main" val="2558558634"/>
                  </a:ext>
                </a:extLst>
              </a:tr>
              <a:tr h="916643">
                <a:tc>
                  <a:txBody>
                    <a:bodyPr/>
                    <a:lstStyle/>
                    <a:p>
                      <a:pPr algn="r"/>
                      <a:r>
                        <a:rPr lang="en-US" dirty="0"/>
                        <a:t>Kicking Back and Just Watching/Enjoying/Being</a:t>
                      </a:r>
                    </a:p>
                  </a:txBody>
                  <a:tcPr/>
                </a:tc>
                <a:tc>
                  <a:txBody>
                    <a:bodyPr/>
                    <a:lstStyle/>
                    <a:p>
                      <a:pPr algn="ctr"/>
                      <a:r>
                        <a:rPr lang="en-US" dirty="0"/>
                        <a:t>35</a:t>
                      </a:r>
                    </a:p>
                  </a:txBody>
                  <a:tcPr/>
                </a:tc>
                <a:extLst>
                  <a:ext uri="{0D108BD9-81ED-4DB2-BD59-A6C34878D82A}">
                    <a16:rowId xmlns:a16="http://schemas.microsoft.com/office/drawing/2014/main" val="1340080572"/>
                  </a:ext>
                </a:extLst>
              </a:tr>
            </a:tbl>
          </a:graphicData>
        </a:graphic>
      </p:graphicFrame>
    </p:spTree>
    <p:extLst>
      <p:ext uri="{BB962C8B-B14F-4D97-AF65-F5344CB8AC3E}">
        <p14:creationId xmlns:p14="http://schemas.microsoft.com/office/powerpoint/2010/main" val="987847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A336EBCA-C9CD-37D4-BBED-AE0EB18C5C9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EC5111E-9848-F263-2761-E7F76C1D68CE}"/>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10879D75-38F5-0984-9E56-51FEB6CAB144}"/>
              </a:ext>
            </a:extLst>
          </p:cNvPr>
          <p:cNvSpPr>
            <a:spLocks noGrp="1"/>
          </p:cNvSpPr>
          <p:nvPr>
            <p:ph type="sldNum" sz="quarter" idx="12"/>
          </p:nvPr>
        </p:nvSpPr>
        <p:spPr>
          <a:xfrm>
            <a:off x="8610600" y="6377866"/>
            <a:ext cx="2743200" cy="365125"/>
          </a:xfrm>
        </p:spPr>
        <p:txBody>
          <a:bodyPr/>
          <a:lstStyle/>
          <a:p>
            <a:fld id="{B4449E65-F43B-754A-977E-526E330D26B6}" type="slidenum">
              <a:rPr lang="en-US" smtClean="0"/>
              <a:t>27</a:t>
            </a:fld>
            <a:endParaRPr lang="en-US"/>
          </a:p>
        </p:txBody>
      </p:sp>
      <p:sp>
        <p:nvSpPr>
          <p:cNvPr id="9" name="Rounded Rectangular Callout 8">
            <a:extLst>
              <a:ext uri="{FF2B5EF4-FFF2-40B4-BE49-F238E27FC236}">
                <a16:creationId xmlns:a16="http://schemas.microsoft.com/office/drawing/2014/main" id="{08CA16CB-8166-B439-3B1D-EB2577B323A4}"/>
              </a:ext>
            </a:extLst>
          </p:cNvPr>
          <p:cNvSpPr/>
          <p:nvPr/>
        </p:nvSpPr>
        <p:spPr>
          <a:xfrm>
            <a:off x="1031384" y="1017306"/>
            <a:ext cx="10162309" cy="1004059"/>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Seeing what good people my children have become as adults.</a:t>
            </a:r>
          </a:p>
        </p:txBody>
      </p:sp>
      <p:sp>
        <p:nvSpPr>
          <p:cNvPr id="10" name="Rounded Rectangular Callout 9">
            <a:extLst>
              <a:ext uri="{FF2B5EF4-FFF2-40B4-BE49-F238E27FC236}">
                <a16:creationId xmlns:a16="http://schemas.microsoft.com/office/drawing/2014/main" id="{D4340B9F-CFE7-00B4-1638-9A37BEBC7719}"/>
              </a:ext>
            </a:extLst>
          </p:cNvPr>
          <p:cNvSpPr/>
          <p:nvPr/>
        </p:nvSpPr>
        <p:spPr>
          <a:xfrm>
            <a:off x="1031384" y="2775079"/>
            <a:ext cx="10162309" cy="1004059"/>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Reading, music, fighting fascists.</a:t>
            </a:r>
          </a:p>
        </p:txBody>
      </p:sp>
      <p:sp>
        <p:nvSpPr>
          <p:cNvPr id="11" name="Rounded Rectangular Callout 10">
            <a:extLst>
              <a:ext uri="{FF2B5EF4-FFF2-40B4-BE49-F238E27FC236}">
                <a16:creationId xmlns:a16="http://schemas.microsoft.com/office/drawing/2014/main" id="{92F5A3F4-01FC-0A62-110E-57A8C3E715A8}"/>
              </a:ext>
            </a:extLst>
          </p:cNvPr>
          <p:cNvSpPr/>
          <p:nvPr/>
        </p:nvSpPr>
        <p:spPr>
          <a:xfrm>
            <a:off x="1031384" y="4578007"/>
            <a:ext cx="10162309" cy="1004059"/>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Being with the one I love.</a:t>
            </a:r>
          </a:p>
        </p:txBody>
      </p:sp>
    </p:spTree>
    <p:extLst>
      <p:ext uri="{BB962C8B-B14F-4D97-AF65-F5344CB8AC3E}">
        <p14:creationId xmlns:p14="http://schemas.microsoft.com/office/powerpoint/2010/main" val="667697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AB819472-548B-176E-9991-D62BE00735F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00EBBD-0ECA-5374-9514-01C3E6565984}"/>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E67167BC-B89E-42C5-8446-440CB5FFA67B}"/>
              </a:ext>
            </a:extLst>
          </p:cNvPr>
          <p:cNvSpPr>
            <a:spLocks noGrp="1"/>
          </p:cNvSpPr>
          <p:nvPr>
            <p:ph type="sldNum" sz="quarter" idx="12"/>
          </p:nvPr>
        </p:nvSpPr>
        <p:spPr/>
        <p:txBody>
          <a:bodyPr/>
          <a:lstStyle/>
          <a:p>
            <a:fld id="{B4449E65-F43B-754A-977E-526E330D26B6}" type="slidenum">
              <a:rPr lang="en-US" smtClean="0"/>
              <a:t>28</a:t>
            </a:fld>
            <a:endParaRPr lang="en-US"/>
          </a:p>
        </p:txBody>
      </p:sp>
      <p:sp>
        <p:nvSpPr>
          <p:cNvPr id="9" name="Rounded Rectangular Callout 8">
            <a:extLst>
              <a:ext uri="{FF2B5EF4-FFF2-40B4-BE49-F238E27FC236}">
                <a16:creationId xmlns:a16="http://schemas.microsoft.com/office/drawing/2014/main" id="{2C2A7374-FAEB-0D34-93AC-F97EDF5356FF}"/>
              </a:ext>
            </a:extLst>
          </p:cNvPr>
          <p:cNvSpPr/>
          <p:nvPr/>
        </p:nvSpPr>
        <p:spPr>
          <a:xfrm>
            <a:off x="838199" y="1255803"/>
            <a:ext cx="10162309" cy="824144"/>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Laughter. 😂</a:t>
            </a:r>
          </a:p>
        </p:txBody>
      </p:sp>
      <p:sp>
        <p:nvSpPr>
          <p:cNvPr id="10" name="Rounded Rectangular Callout 9">
            <a:extLst>
              <a:ext uri="{FF2B5EF4-FFF2-40B4-BE49-F238E27FC236}">
                <a16:creationId xmlns:a16="http://schemas.microsoft.com/office/drawing/2014/main" id="{7CDC590F-EC66-199B-AE5B-873BE6F3A1BA}"/>
              </a:ext>
            </a:extLst>
          </p:cNvPr>
          <p:cNvSpPr/>
          <p:nvPr/>
        </p:nvSpPr>
        <p:spPr>
          <a:xfrm>
            <a:off x="838199" y="2983653"/>
            <a:ext cx="10162309" cy="824144"/>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Love. ❤️</a:t>
            </a:r>
          </a:p>
        </p:txBody>
      </p:sp>
      <p:sp>
        <p:nvSpPr>
          <p:cNvPr id="11" name="Rounded Rectangular Callout 10">
            <a:extLst>
              <a:ext uri="{FF2B5EF4-FFF2-40B4-BE49-F238E27FC236}">
                <a16:creationId xmlns:a16="http://schemas.microsoft.com/office/drawing/2014/main" id="{A6AD39A5-3923-29CE-E91E-1D5052519651}"/>
              </a:ext>
            </a:extLst>
          </p:cNvPr>
          <p:cNvSpPr/>
          <p:nvPr/>
        </p:nvSpPr>
        <p:spPr>
          <a:xfrm>
            <a:off x="838199" y="4599292"/>
            <a:ext cx="10162309" cy="824144"/>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A good night’s sleep. 😴</a:t>
            </a:r>
          </a:p>
        </p:txBody>
      </p:sp>
    </p:spTree>
    <p:extLst>
      <p:ext uri="{BB962C8B-B14F-4D97-AF65-F5344CB8AC3E}">
        <p14:creationId xmlns:p14="http://schemas.microsoft.com/office/powerpoint/2010/main" val="3342685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280C-DA4F-82AD-3407-97E40B5254B7}"/>
              </a:ext>
            </a:extLst>
          </p:cNvPr>
          <p:cNvSpPr>
            <a:spLocks noGrp="1"/>
          </p:cNvSpPr>
          <p:nvPr>
            <p:ph type="title"/>
          </p:nvPr>
        </p:nvSpPr>
        <p:spPr>
          <a:xfrm>
            <a:off x="940159" y="394767"/>
            <a:ext cx="10534917" cy="1159077"/>
          </a:xfrm>
          <a:solidFill>
            <a:srgbClr val="A2222E"/>
          </a:solidFill>
        </p:spPr>
        <p:txBody>
          <a:bodyPr vert="horz" lIns="91440" tIns="45720" rIns="91440" bIns="45720" rtlCol="0" anchor="ctr">
            <a:normAutofit fontScale="90000"/>
          </a:bodyPr>
          <a:lstStyle/>
          <a:p>
            <a:r>
              <a:rPr lang="en-US" b="1" dirty="0">
                <a:solidFill>
                  <a:schemeClr val="bg1"/>
                </a:solidFill>
              </a:rPr>
              <a:t>Who are your closest or most important group of friends?</a:t>
            </a:r>
          </a:p>
        </p:txBody>
      </p:sp>
      <p:sp>
        <p:nvSpPr>
          <p:cNvPr id="4" name="Footer Placeholder 3">
            <a:extLst>
              <a:ext uri="{FF2B5EF4-FFF2-40B4-BE49-F238E27FC236}">
                <a16:creationId xmlns:a16="http://schemas.microsoft.com/office/drawing/2014/main" id="{ABBE7748-2B45-A091-1A21-AB5AB64346DD}"/>
              </a:ext>
            </a:extLst>
          </p:cNvPr>
          <p:cNvSpPr>
            <a:spLocks noGrp="1"/>
          </p:cNvSpPr>
          <p:nvPr>
            <p:ph type="ftr" sz="quarter" idx="11"/>
          </p:nvPr>
        </p:nvSpPr>
        <p:spPr>
          <a:xfrm>
            <a:off x="4038600" y="6338254"/>
            <a:ext cx="4114800" cy="365125"/>
          </a:xfrm>
        </p:spPr>
        <p:txBody>
          <a:bodyPr/>
          <a:lstStyle/>
          <a:p>
            <a:r>
              <a:rPr lang="en-US" dirty="0"/>
              <a:t>Todd</a:t>
            </a:r>
          </a:p>
        </p:txBody>
      </p:sp>
      <p:sp>
        <p:nvSpPr>
          <p:cNvPr id="5" name="Slide Number Placeholder 4">
            <a:extLst>
              <a:ext uri="{FF2B5EF4-FFF2-40B4-BE49-F238E27FC236}">
                <a16:creationId xmlns:a16="http://schemas.microsoft.com/office/drawing/2014/main" id="{9638D783-C233-18DD-EAB6-960F35ABD8E3}"/>
              </a:ext>
            </a:extLst>
          </p:cNvPr>
          <p:cNvSpPr>
            <a:spLocks noGrp="1"/>
          </p:cNvSpPr>
          <p:nvPr>
            <p:ph type="sldNum" sz="quarter" idx="12"/>
          </p:nvPr>
        </p:nvSpPr>
        <p:spPr/>
        <p:txBody>
          <a:bodyPr/>
          <a:lstStyle/>
          <a:p>
            <a:fld id="{B4449E65-F43B-754A-977E-526E330D26B6}" type="slidenum">
              <a:rPr lang="en-US" smtClean="0"/>
              <a:t>29</a:t>
            </a:fld>
            <a:endParaRPr lang="en-US" dirty="0"/>
          </a:p>
        </p:txBody>
      </p:sp>
      <p:graphicFrame>
        <p:nvGraphicFramePr>
          <p:cNvPr id="11" name="Content Placeholder 10">
            <a:extLst>
              <a:ext uri="{FF2B5EF4-FFF2-40B4-BE49-F238E27FC236}">
                <a16:creationId xmlns:a16="http://schemas.microsoft.com/office/drawing/2014/main" id="{60BDB841-C693-AE37-C816-2A6CE206AC07}"/>
              </a:ext>
            </a:extLst>
          </p:cNvPr>
          <p:cNvGraphicFramePr>
            <a:graphicFrameLocks noGrp="1"/>
          </p:cNvGraphicFramePr>
          <p:nvPr>
            <p:ph idx="1"/>
          </p:nvPr>
        </p:nvGraphicFramePr>
        <p:xfrm>
          <a:off x="1994972" y="1792574"/>
          <a:ext cx="7958769" cy="4450080"/>
        </p:xfrm>
        <a:graphic>
          <a:graphicData uri="http://schemas.openxmlformats.org/drawingml/2006/table">
            <a:tbl>
              <a:tblPr firstRow="1" bandRow="1">
                <a:tableStyleId>{5C22544A-7EE6-4342-B048-85BDC9FD1C3A}</a:tableStyleId>
              </a:tblPr>
              <a:tblGrid>
                <a:gridCol w="5672769">
                  <a:extLst>
                    <a:ext uri="{9D8B030D-6E8A-4147-A177-3AD203B41FA5}">
                      <a16:colId xmlns:a16="http://schemas.microsoft.com/office/drawing/2014/main" val="4228007437"/>
                    </a:ext>
                  </a:extLst>
                </a:gridCol>
                <a:gridCol w="1143000">
                  <a:extLst>
                    <a:ext uri="{9D8B030D-6E8A-4147-A177-3AD203B41FA5}">
                      <a16:colId xmlns:a16="http://schemas.microsoft.com/office/drawing/2014/main" val="3994747613"/>
                    </a:ext>
                  </a:extLst>
                </a:gridCol>
                <a:gridCol w="1143000">
                  <a:extLst>
                    <a:ext uri="{9D8B030D-6E8A-4147-A177-3AD203B41FA5}">
                      <a16:colId xmlns:a16="http://schemas.microsoft.com/office/drawing/2014/main" val="3663323753"/>
                    </a:ext>
                  </a:extLst>
                </a:gridCol>
              </a:tblGrid>
              <a:tr h="370840">
                <a:tc>
                  <a:txBody>
                    <a:bodyPr/>
                    <a:lstStyle/>
                    <a:p>
                      <a:r>
                        <a:rPr lang="en-US" dirty="0"/>
                        <a:t>When/Where/How Met</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1635926573"/>
                  </a:ext>
                </a:extLst>
              </a:tr>
              <a:tr h="370840">
                <a:tc>
                  <a:txBody>
                    <a:bodyPr/>
                    <a:lstStyle/>
                    <a:p>
                      <a:pPr algn="r"/>
                      <a:r>
                        <a:rPr lang="en-US" dirty="0"/>
                        <a:t>HR81 (Roommates, shared activities)</a:t>
                      </a:r>
                    </a:p>
                  </a:txBody>
                  <a:tcPr/>
                </a:tc>
                <a:tc>
                  <a:txBody>
                    <a:bodyPr/>
                    <a:lstStyle/>
                    <a:p>
                      <a:pPr algn="ctr"/>
                      <a:r>
                        <a:rPr lang="en-US" dirty="0"/>
                        <a:t>165</a:t>
                      </a:r>
                    </a:p>
                  </a:txBody>
                  <a:tcPr/>
                </a:tc>
                <a:tc>
                  <a:txBody>
                    <a:bodyPr/>
                    <a:lstStyle/>
                    <a:p>
                      <a:pPr algn="ctr"/>
                      <a:r>
                        <a:rPr lang="en-US" dirty="0">
                          <a:solidFill>
                            <a:srgbClr val="A2222E"/>
                          </a:solidFill>
                        </a:rPr>
                        <a:t>33%</a:t>
                      </a:r>
                    </a:p>
                  </a:txBody>
                  <a:tcPr/>
                </a:tc>
                <a:extLst>
                  <a:ext uri="{0D108BD9-81ED-4DB2-BD59-A6C34878D82A}">
                    <a16:rowId xmlns:a16="http://schemas.microsoft.com/office/drawing/2014/main" val="4038002660"/>
                  </a:ext>
                </a:extLst>
              </a:tr>
              <a:tr h="370840">
                <a:tc>
                  <a:txBody>
                    <a:bodyPr/>
                    <a:lstStyle/>
                    <a:p>
                      <a:pPr algn="r"/>
                      <a:r>
                        <a:rPr lang="en-US" dirty="0"/>
                        <a:t>Shared Activity/Organization/Neighbors (since HR81)</a:t>
                      </a:r>
                    </a:p>
                  </a:txBody>
                  <a:tcPr/>
                </a:tc>
                <a:tc>
                  <a:txBody>
                    <a:bodyPr/>
                    <a:lstStyle/>
                    <a:p>
                      <a:pPr algn="ctr"/>
                      <a:r>
                        <a:rPr lang="en-US" dirty="0"/>
                        <a:t>82</a:t>
                      </a:r>
                    </a:p>
                  </a:txBody>
                  <a:tcPr/>
                </a:tc>
                <a:tc>
                  <a:txBody>
                    <a:bodyPr/>
                    <a:lstStyle/>
                    <a:p>
                      <a:pPr algn="ctr"/>
                      <a:r>
                        <a:rPr lang="en-US" dirty="0">
                          <a:solidFill>
                            <a:srgbClr val="A2222E"/>
                          </a:solidFill>
                        </a:rPr>
                        <a:t>16%</a:t>
                      </a:r>
                    </a:p>
                  </a:txBody>
                  <a:tcPr/>
                </a:tc>
                <a:extLst>
                  <a:ext uri="{0D108BD9-81ED-4DB2-BD59-A6C34878D82A}">
                    <a16:rowId xmlns:a16="http://schemas.microsoft.com/office/drawing/2014/main" val="4236538353"/>
                  </a:ext>
                </a:extLst>
              </a:tr>
              <a:tr h="370840">
                <a:tc>
                  <a:txBody>
                    <a:bodyPr/>
                    <a:lstStyle/>
                    <a:p>
                      <a:pPr algn="r"/>
                      <a:r>
                        <a:rPr lang="en-US" dirty="0"/>
                        <a:t>High School (or earlier, grade and middle school)</a:t>
                      </a:r>
                    </a:p>
                  </a:txBody>
                  <a:tcPr/>
                </a:tc>
                <a:tc>
                  <a:txBody>
                    <a:bodyPr/>
                    <a:lstStyle/>
                    <a:p>
                      <a:pPr algn="ctr"/>
                      <a:r>
                        <a:rPr lang="en-US" dirty="0"/>
                        <a:t>59</a:t>
                      </a:r>
                    </a:p>
                  </a:txBody>
                  <a:tcPr/>
                </a:tc>
                <a:tc>
                  <a:txBody>
                    <a:bodyPr/>
                    <a:lstStyle/>
                    <a:p>
                      <a:pPr algn="ctr"/>
                      <a:r>
                        <a:rPr lang="en-US" dirty="0">
                          <a:solidFill>
                            <a:srgbClr val="A2222E"/>
                          </a:solidFill>
                        </a:rPr>
                        <a:t>12%</a:t>
                      </a:r>
                    </a:p>
                  </a:txBody>
                  <a:tcPr/>
                </a:tc>
                <a:extLst>
                  <a:ext uri="{0D108BD9-81ED-4DB2-BD59-A6C34878D82A}">
                    <a16:rowId xmlns:a16="http://schemas.microsoft.com/office/drawing/2014/main" val="2859544307"/>
                  </a:ext>
                </a:extLst>
              </a:tr>
              <a:tr h="370840">
                <a:tc>
                  <a:txBody>
                    <a:bodyPr/>
                    <a:lstStyle/>
                    <a:p>
                      <a:pPr algn="r"/>
                      <a:r>
                        <a:rPr lang="en-US" dirty="0"/>
                        <a:t>Family (especially spouse)/Through Family</a:t>
                      </a:r>
                    </a:p>
                  </a:txBody>
                  <a:tcPr/>
                </a:tc>
                <a:tc>
                  <a:txBody>
                    <a:bodyPr/>
                    <a:lstStyle/>
                    <a:p>
                      <a:pPr algn="ctr"/>
                      <a:r>
                        <a:rPr lang="en-US" dirty="0"/>
                        <a:t>50</a:t>
                      </a:r>
                    </a:p>
                  </a:txBody>
                  <a:tcPr/>
                </a:tc>
                <a:tc>
                  <a:txBody>
                    <a:bodyPr/>
                    <a:lstStyle/>
                    <a:p>
                      <a:pPr algn="ctr"/>
                      <a:r>
                        <a:rPr lang="en-US" dirty="0">
                          <a:solidFill>
                            <a:srgbClr val="A2222E"/>
                          </a:solidFill>
                        </a:rPr>
                        <a:t>10%</a:t>
                      </a:r>
                    </a:p>
                  </a:txBody>
                  <a:tcPr/>
                </a:tc>
                <a:extLst>
                  <a:ext uri="{0D108BD9-81ED-4DB2-BD59-A6C34878D82A}">
                    <a16:rowId xmlns:a16="http://schemas.microsoft.com/office/drawing/2014/main" val="3903043318"/>
                  </a:ext>
                </a:extLst>
              </a:tr>
              <a:tr h="370840">
                <a:tc>
                  <a:txBody>
                    <a:bodyPr/>
                    <a:lstStyle/>
                    <a:p>
                      <a:pPr algn="r"/>
                      <a:r>
                        <a:rPr lang="en-US" dirty="0"/>
                        <a:t>Work/Service/Colleagues/Students</a:t>
                      </a:r>
                    </a:p>
                  </a:txBody>
                  <a:tcPr/>
                </a:tc>
                <a:tc>
                  <a:txBody>
                    <a:bodyPr/>
                    <a:lstStyle/>
                    <a:p>
                      <a:pPr algn="ctr"/>
                      <a:r>
                        <a:rPr lang="en-US" dirty="0"/>
                        <a:t>51</a:t>
                      </a:r>
                    </a:p>
                  </a:txBody>
                  <a:tcPr/>
                </a:tc>
                <a:tc>
                  <a:txBody>
                    <a:bodyPr/>
                    <a:lstStyle/>
                    <a:p>
                      <a:pPr algn="ctr"/>
                      <a:r>
                        <a:rPr lang="en-US" dirty="0">
                          <a:solidFill>
                            <a:srgbClr val="A2222E"/>
                          </a:solidFill>
                        </a:rPr>
                        <a:t>10%</a:t>
                      </a:r>
                    </a:p>
                  </a:txBody>
                  <a:tcPr/>
                </a:tc>
                <a:extLst>
                  <a:ext uri="{0D108BD9-81ED-4DB2-BD59-A6C34878D82A}">
                    <a16:rowId xmlns:a16="http://schemas.microsoft.com/office/drawing/2014/main" val="627655607"/>
                  </a:ext>
                </a:extLst>
              </a:tr>
              <a:tr h="370840">
                <a:tc>
                  <a:txBody>
                    <a:bodyPr/>
                    <a:lstStyle/>
                    <a:p>
                      <a:pPr algn="r"/>
                      <a:r>
                        <a:rPr lang="en-US" dirty="0"/>
                        <a:t>Grad School</a:t>
                      </a:r>
                    </a:p>
                  </a:txBody>
                  <a:tcPr/>
                </a:tc>
                <a:tc>
                  <a:txBody>
                    <a:bodyPr/>
                    <a:lstStyle/>
                    <a:p>
                      <a:pPr algn="ctr"/>
                      <a:r>
                        <a:rPr lang="en-US" dirty="0"/>
                        <a:t>26</a:t>
                      </a:r>
                    </a:p>
                  </a:txBody>
                  <a:tcPr/>
                </a:tc>
                <a:tc>
                  <a:txBody>
                    <a:bodyPr/>
                    <a:lstStyle/>
                    <a:p>
                      <a:pPr algn="ctr"/>
                      <a:r>
                        <a:rPr lang="en-US" dirty="0"/>
                        <a:t>5%</a:t>
                      </a:r>
                    </a:p>
                  </a:txBody>
                  <a:tcPr/>
                </a:tc>
                <a:extLst>
                  <a:ext uri="{0D108BD9-81ED-4DB2-BD59-A6C34878D82A}">
                    <a16:rowId xmlns:a16="http://schemas.microsoft.com/office/drawing/2014/main" val="775697673"/>
                  </a:ext>
                </a:extLst>
              </a:tr>
              <a:tr h="370840">
                <a:tc>
                  <a:txBody>
                    <a:bodyPr/>
                    <a:lstStyle/>
                    <a:p>
                      <a:pPr algn="r"/>
                      <a:r>
                        <a:rPr lang="en-US" dirty="0"/>
                        <a:t>Through Children</a:t>
                      </a:r>
                    </a:p>
                  </a:txBody>
                  <a:tcPr/>
                </a:tc>
                <a:tc>
                  <a:txBody>
                    <a:bodyPr/>
                    <a:lstStyle/>
                    <a:p>
                      <a:pPr algn="ctr"/>
                      <a:r>
                        <a:rPr lang="en-US" dirty="0"/>
                        <a:t>19</a:t>
                      </a:r>
                    </a:p>
                  </a:txBody>
                  <a:tcPr/>
                </a:tc>
                <a:tc>
                  <a:txBody>
                    <a:bodyPr/>
                    <a:lstStyle/>
                    <a:p>
                      <a:pPr algn="ctr"/>
                      <a:r>
                        <a:rPr lang="en-US" dirty="0"/>
                        <a:t>4%</a:t>
                      </a:r>
                    </a:p>
                  </a:txBody>
                  <a:tcPr/>
                </a:tc>
                <a:extLst>
                  <a:ext uri="{0D108BD9-81ED-4DB2-BD59-A6C34878D82A}">
                    <a16:rowId xmlns:a16="http://schemas.microsoft.com/office/drawing/2014/main" val="4119486629"/>
                  </a:ext>
                </a:extLst>
              </a:tr>
              <a:tr h="370840">
                <a:tc>
                  <a:txBody>
                    <a:bodyPr/>
                    <a:lstStyle/>
                    <a:p>
                      <a:pPr algn="r"/>
                      <a:r>
                        <a:rPr lang="en-US" dirty="0"/>
                        <a:t>Everywhere and Anywhere</a:t>
                      </a:r>
                    </a:p>
                  </a:txBody>
                  <a:tcPr/>
                </a:tc>
                <a:tc>
                  <a:txBody>
                    <a:bodyPr/>
                    <a:lstStyle/>
                    <a:p>
                      <a:pPr algn="ctr"/>
                      <a:r>
                        <a:rPr lang="en-US" dirty="0"/>
                        <a:t>43</a:t>
                      </a:r>
                    </a:p>
                  </a:txBody>
                  <a:tcPr/>
                </a:tc>
                <a:tc>
                  <a:txBody>
                    <a:bodyPr/>
                    <a:lstStyle/>
                    <a:p>
                      <a:pPr algn="ctr"/>
                      <a:r>
                        <a:rPr lang="en-US" dirty="0"/>
                        <a:t>2%</a:t>
                      </a:r>
                    </a:p>
                  </a:txBody>
                  <a:tcPr/>
                </a:tc>
                <a:extLst>
                  <a:ext uri="{0D108BD9-81ED-4DB2-BD59-A6C34878D82A}">
                    <a16:rowId xmlns:a16="http://schemas.microsoft.com/office/drawing/2014/main" val="4161903572"/>
                  </a:ext>
                </a:extLst>
              </a:tr>
              <a:tr h="370840">
                <a:tc>
                  <a:txBody>
                    <a:bodyPr/>
                    <a:lstStyle/>
                    <a:p>
                      <a:pPr algn="r"/>
                      <a:r>
                        <a:rPr lang="en-US" dirty="0"/>
                        <a:t>HR81 (Reunions and Otherwise)</a:t>
                      </a:r>
                    </a:p>
                  </a:txBody>
                  <a:tcPr/>
                </a:tc>
                <a:tc>
                  <a:txBody>
                    <a:bodyPr/>
                    <a:lstStyle/>
                    <a:p>
                      <a:pPr algn="ctr"/>
                      <a:r>
                        <a:rPr lang="en-US" dirty="0"/>
                        <a:t>4</a:t>
                      </a:r>
                    </a:p>
                  </a:txBody>
                  <a:tcPr/>
                </a:tc>
                <a:tc>
                  <a:txBody>
                    <a:bodyPr/>
                    <a:lstStyle/>
                    <a:p>
                      <a:pPr algn="ctr"/>
                      <a:r>
                        <a:rPr lang="en-US" dirty="0"/>
                        <a:t>1%</a:t>
                      </a:r>
                    </a:p>
                  </a:txBody>
                  <a:tcPr/>
                </a:tc>
                <a:extLst>
                  <a:ext uri="{0D108BD9-81ED-4DB2-BD59-A6C34878D82A}">
                    <a16:rowId xmlns:a16="http://schemas.microsoft.com/office/drawing/2014/main" val="1409430216"/>
                  </a:ext>
                </a:extLst>
              </a:tr>
              <a:tr h="370840">
                <a:tc>
                  <a:txBody>
                    <a:bodyPr/>
                    <a:lstStyle/>
                    <a:p>
                      <a:pPr algn="r"/>
                      <a:r>
                        <a:rPr lang="en-US" dirty="0"/>
                        <a:t>Pets</a:t>
                      </a:r>
                    </a:p>
                  </a:txBody>
                  <a:tcPr/>
                </a:tc>
                <a:tc>
                  <a:txBody>
                    <a:bodyPr/>
                    <a:lstStyle/>
                    <a:p>
                      <a:pPr algn="ctr"/>
                      <a:r>
                        <a:rPr lang="en-US" dirty="0"/>
                        <a:t>1</a:t>
                      </a:r>
                    </a:p>
                  </a:txBody>
                  <a:tcPr/>
                </a:tc>
                <a:tc>
                  <a:txBody>
                    <a:bodyPr/>
                    <a:lstStyle/>
                    <a:p>
                      <a:pPr algn="ctr"/>
                      <a:r>
                        <a:rPr lang="en-US" dirty="0"/>
                        <a:t>&lt;1%</a:t>
                      </a:r>
                    </a:p>
                  </a:txBody>
                  <a:tcPr/>
                </a:tc>
                <a:extLst>
                  <a:ext uri="{0D108BD9-81ED-4DB2-BD59-A6C34878D82A}">
                    <a16:rowId xmlns:a16="http://schemas.microsoft.com/office/drawing/2014/main" val="3729229070"/>
                  </a:ext>
                </a:extLst>
              </a:tr>
              <a:tr h="370840">
                <a:tc>
                  <a:txBody>
                    <a:bodyPr/>
                    <a:lstStyle/>
                    <a:p>
                      <a:pPr algn="r"/>
                      <a:endParaRPr lang="en-US" dirty="0"/>
                    </a:p>
                  </a:txBody>
                  <a:tcPr/>
                </a:tc>
                <a:tc>
                  <a:txBody>
                    <a:bodyPr/>
                    <a:lstStyle/>
                    <a:p>
                      <a:pPr algn="ctr"/>
                      <a:r>
                        <a:rPr lang="en-US" dirty="0"/>
                        <a:t>500</a:t>
                      </a:r>
                    </a:p>
                  </a:txBody>
                  <a:tcPr/>
                </a:tc>
                <a:tc>
                  <a:txBody>
                    <a:bodyPr/>
                    <a:lstStyle/>
                    <a:p>
                      <a:pPr algn="ctr"/>
                      <a:r>
                        <a:rPr lang="en-US" dirty="0">
                          <a:solidFill>
                            <a:srgbClr val="A2222E"/>
                          </a:solidFill>
                        </a:rPr>
                        <a:t>81%</a:t>
                      </a:r>
                    </a:p>
                  </a:txBody>
                  <a:tcPr/>
                </a:tc>
                <a:extLst>
                  <a:ext uri="{0D108BD9-81ED-4DB2-BD59-A6C34878D82A}">
                    <a16:rowId xmlns:a16="http://schemas.microsoft.com/office/drawing/2014/main" val="1302905896"/>
                  </a:ext>
                </a:extLst>
              </a:tr>
            </a:tbl>
          </a:graphicData>
        </a:graphic>
      </p:graphicFrame>
    </p:spTree>
    <p:extLst>
      <p:ext uri="{BB962C8B-B14F-4D97-AF65-F5344CB8AC3E}">
        <p14:creationId xmlns:p14="http://schemas.microsoft.com/office/powerpoint/2010/main" val="389439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D241-FC8B-ED5C-B3EA-0BC8A34BF508}"/>
              </a:ext>
            </a:extLst>
          </p:cNvPr>
          <p:cNvSpPr>
            <a:spLocks noGrp="1"/>
          </p:cNvSpPr>
          <p:nvPr>
            <p:ph type="title"/>
          </p:nvPr>
        </p:nvSpPr>
        <p:spPr>
          <a:solidFill>
            <a:srgbClr val="A2222E"/>
          </a:solidFill>
        </p:spPr>
        <p:txBody>
          <a:bodyPr/>
          <a:lstStyle/>
          <a:p>
            <a:r>
              <a:rPr lang="en-US" b="1" dirty="0">
                <a:solidFill>
                  <a:schemeClr val="bg1"/>
                </a:solidFill>
              </a:rPr>
              <a:t>Presenters: your survey committee	</a:t>
            </a:r>
          </a:p>
        </p:txBody>
      </p:sp>
      <p:sp>
        <p:nvSpPr>
          <p:cNvPr id="3" name="Content Placeholder 2">
            <a:extLst>
              <a:ext uri="{FF2B5EF4-FFF2-40B4-BE49-F238E27FC236}">
                <a16:creationId xmlns:a16="http://schemas.microsoft.com/office/drawing/2014/main" id="{6E6553DD-9359-37E1-27DA-91C8CFE53F4B}"/>
              </a:ext>
            </a:extLst>
          </p:cNvPr>
          <p:cNvSpPr>
            <a:spLocks noGrp="1"/>
          </p:cNvSpPr>
          <p:nvPr>
            <p:ph idx="1"/>
          </p:nvPr>
        </p:nvSpPr>
        <p:spPr>
          <a:xfrm>
            <a:off x="838200" y="2228849"/>
            <a:ext cx="10515600" cy="3948113"/>
          </a:xfrm>
        </p:spPr>
        <p:txBody>
          <a:bodyPr/>
          <a:lstStyle/>
          <a:p>
            <a:r>
              <a:rPr lang="en-US" b="1" dirty="0"/>
              <a:t>Hilary Gonzalez Morrison, Chair</a:t>
            </a:r>
          </a:p>
          <a:p>
            <a:r>
              <a:rPr lang="en-US" b="1" dirty="0"/>
              <a:t>Archie Todd Morrison III</a:t>
            </a:r>
          </a:p>
          <a:p>
            <a:r>
              <a:rPr lang="en-US" b="1" dirty="0"/>
              <a:t>Russell Baris</a:t>
            </a:r>
          </a:p>
          <a:p>
            <a:r>
              <a:rPr lang="en-US" b="1" dirty="0"/>
              <a:t>James Whiting</a:t>
            </a:r>
          </a:p>
          <a:p>
            <a:r>
              <a:rPr lang="en-US" b="1" dirty="0"/>
              <a:t>Barbara Koh</a:t>
            </a:r>
          </a:p>
          <a:p>
            <a:r>
              <a:rPr lang="en-US" b="1" dirty="0"/>
              <a:t>Andrew Sellon</a:t>
            </a:r>
          </a:p>
          <a:p>
            <a:endParaRPr lang="en-US" b="1" dirty="0"/>
          </a:p>
        </p:txBody>
      </p:sp>
      <p:sp>
        <p:nvSpPr>
          <p:cNvPr id="4" name="Footer Placeholder 3">
            <a:extLst>
              <a:ext uri="{FF2B5EF4-FFF2-40B4-BE49-F238E27FC236}">
                <a16:creationId xmlns:a16="http://schemas.microsoft.com/office/drawing/2014/main" id="{67F7A5F7-04FE-6F07-0909-2CB6D9B1E46A}"/>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80B7267C-55FE-86C9-7BD6-D092FDA87E81}"/>
              </a:ext>
            </a:extLst>
          </p:cNvPr>
          <p:cNvSpPr>
            <a:spLocks noGrp="1"/>
          </p:cNvSpPr>
          <p:nvPr>
            <p:ph type="sldNum" sz="quarter" idx="12"/>
          </p:nvPr>
        </p:nvSpPr>
        <p:spPr/>
        <p:txBody>
          <a:bodyPr/>
          <a:lstStyle/>
          <a:p>
            <a:fld id="{B4449E65-F43B-754A-977E-526E330D26B6}" type="slidenum">
              <a:rPr lang="en-US" smtClean="0"/>
              <a:t>3</a:t>
            </a:fld>
            <a:endParaRPr lang="en-US"/>
          </a:p>
        </p:txBody>
      </p:sp>
    </p:spTree>
    <p:extLst>
      <p:ext uri="{BB962C8B-B14F-4D97-AF65-F5344CB8AC3E}">
        <p14:creationId xmlns:p14="http://schemas.microsoft.com/office/powerpoint/2010/main" val="208887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756BD-95AB-CC30-8B58-A760DA8D8AB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5DA8000-04E5-5376-A356-71E9714B8C45}"/>
              </a:ext>
            </a:extLst>
          </p:cNvPr>
          <p:cNvPicPr>
            <a:picLocks noChangeAspect="1"/>
          </p:cNvPicPr>
          <p:nvPr/>
        </p:nvPicPr>
        <p:blipFill>
          <a:blip r:embed="rId2"/>
          <a:stretch>
            <a:fillRect/>
          </a:stretch>
        </p:blipFill>
        <p:spPr>
          <a:xfrm>
            <a:off x="3363186" y="1665864"/>
            <a:ext cx="5338290" cy="4708774"/>
          </a:xfrm>
          <a:prstGeom prst="rect">
            <a:avLst/>
          </a:prstGeom>
        </p:spPr>
      </p:pic>
      <p:sp>
        <p:nvSpPr>
          <p:cNvPr id="2" name="Title 1">
            <a:extLst>
              <a:ext uri="{FF2B5EF4-FFF2-40B4-BE49-F238E27FC236}">
                <a16:creationId xmlns:a16="http://schemas.microsoft.com/office/drawing/2014/main" id="{A8F55AF6-5773-4F81-CE7A-1B0ECDBA3197}"/>
              </a:ext>
            </a:extLst>
          </p:cNvPr>
          <p:cNvSpPr>
            <a:spLocks noGrp="1"/>
          </p:cNvSpPr>
          <p:nvPr>
            <p:ph type="title"/>
          </p:nvPr>
        </p:nvSpPr>
        <p:spPr>
          <a:xfrm>
            <a:off x="940159" y="394767"/>
            <a:ext cx="10534917" cy="1159077"/>
          </a:xfrm>
          <a:solidFill>
            <a:srgbClr val="A2222E"/>
          </a:solidFill>
        </p:spPr>
        <p:txBody>
          <a:bodyPr vert="horz" lIns="91440" tIns="45720" rIns="91440" bIns="45720" rtlCol="0" anchor="ctr">
            <a:normAutofit fontScale="90000"/>
          </a:bodyPr>
          <a:lstStyle/>
          <a:p>
            <a:r>
              <a:rPr lang="en-US" b="1" dirty="0">
                <a:solidFill>
                  <a:schemeClr val="bg1"/>
                </a:solidFill>
              </a:rPr>
              <a:t>Who are your closest or most important group of friends?</a:t>
            </a:r>
          </a:p>
        </p:txBody>
      </p:sp>
      <p:sp>
        <p:nvSpPr>
          <p:cNvPr id="4" name="Footer Placeholder 3">
            <a:extLst>
              <a:ext uri="{FF2B5EF4-FFF2-40B4-BE49-F238E27FC236}">
                <a16:creationId xmlns:a16="http://schemas.microsoft.com/office/drawing/2014/main" id="{5742D09A-B1B7-F1D2-D6B4-D83B11C7E064}"/>
              </a:ext>
            </a:extLst>
          </p:cNvPr>
          <p:cNvSpPr>
            <a:spLocks noGrp="1"/>
          </p:cNvSpPr>
          <p:nvPr>
            <p:ph type="ftr" sz="quarter" idx="11"/>
          </p:nvPr>
        </p:nvSpPr>
        <p:spPr>
          <a:xfrm>
            <a:off x="4038600" y="6338254"/>
            <a:ext cx="4114800" cy="365125"/>
          </a:xfrm>
        </p:spPr>
        <p:txBody>
          <a:bodyPr/>
          <a:lstStyle/>
          <a:p>
            <a:r>
              <a:rPr lang="en-US" dirty="0"/>
              <a:t>Russ</a:t>
            </a:r>
          </a:p>
        </p:txBody>
      </p:sp>
      <p:sp>
        <p:nvSpPr>
          <p:cNvPr id="5" name="Slide Number Placeholder 4">
            <a:extLst>
              <a:ext uri="{FF2B5EF4-FFF2-40B4-BE49-F238E27FC236}">
                <a16:creationId xmlns:a16="http://schemas.microsoft.com/office/drawing/2014/main" id="{5145F62C-3744-4F9A-3AA4-884515DE065D}"/>
              </a:ext>
            </a:extLst>
          </p:cNvPr>
          <p:cNvSpPr>
            <a:spLocks noGrp="1"/>
          </p:cNvSpPr>
          <p:nvPr>
            <p:ph type="sldNum" sz="quarter" idx="12"/>
          </p:nvPr>
        </p:nvSpPr>
        <p:spPr/>
        <p:txBody>
          <a:bodyPr/>
          <a:lstStyle/>
          <a:p>
            <a:fld id="{B4449E65-F43B-754A-977E-526E330D26B6}" type="slidenum">
              <a:rPr lang="en-US" smtClean="0"/>
              <a:t>30</a:t>
            </a:fld>
            <a:endParaRPr lang="en-US" dirty="0"/>
          </a:p>
        </p:txBody>
      </p:sp>
      <p:sp>
        <p:nvSpPr>
          <p:cNvPr id="3" name="Rectangle: Rounded Corners 2">
            <a:extLst>
              <a:ext uri="{FF2B5EF4-FFF2-40B4-BE49-F238E27FC236}">
                <a16:creationId xmlns:a16="http://schemas.microsoft.com/office/drawing/2014/main" id="{7A7E6F63-68EC-90FE-470B-11DBD65BB856}"/>
              </a:ext>
            </a:extLst>
          </p:cNvPr>
          <p:cNvSpPr/>
          <p:nvPr/>
        </p:nvSpPr>
        <p:spPr>
          <a:xfrm>
            <a:off x="3243072" y="6041136"/>
            <a:ext cx="5522976" cy="2103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2D17FA6-BB76-8DA5-72B8-093F8E1B4C2A}"/>
              </a:ext>
            </a:extLst>
          </p:cNvPr>
          <p:cNvSpPr/>
          <p:nvPr/>
        </p:nvSpPr>
        <p:spPr>
          <a:xfrm>
            <a:off x="3249168" y="3767328"/>
            <a:ext cx="5474340" cy="50596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62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9000" b="-9000"/>
          </a:stretch>
        </a:blipFill>
        <a:effectLst/>
      </p:bgPr>
    </p:bg>
    <p:spTree>
      <p:nvGrpSpPr>
        <p:cNvPr id="1" name="">
          <a:extLst>
            <a:ext uri="{FF2B5EF4-FFF2-40B4-BE49-F238E27FC236}">
              <a16:creationId xmlns:a16="http://schemas.microsoft.com/office/drawing/2014/main" id="{74F05B99-79AD-3464-1672-B52CA1DDEF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795A9B-2D6B-988F-6226-B1EE81A945A8}"/>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4D2F0164-D893-E3C5-6A2F-A6D6742FA8A9}"/>
              </a:ext>
            </a:extLst>
          </p:cNvPr>
          <p:cNvSpPr>
            <a:spLocks noGrp="1"/>
          </p:cNvSpPr>
          <p:nvPr>
            <p:ph type="sldNum" sz="quarter" idx="12"/>
          </p:nvPr>
        </p:nvSpPr>
        <p:spPr/>
        <p:txBody>
          <a:bodyPr/>
          <a:lstStyle/>
          <a:p>
            <a:fld id="{B4449E65-F43B-754A-977E-526E330D26B6}" type="slidenum">
              <a:rPr lang="en-US" smtClean="0"/>
              <a:t>31</a:t>
            </a:fld>
            <a:endParaRPr lang="en-US"/>
          </a:p>
        </p:txBody>
      </p:sp>
      <p:sp>
        <p:nvSpPr>
          <p:cNvPr id="9" name="Rounded Rectangular Callout 8">
            <a:extLst>
              <a:ext uri="{FF2B5EF4-FFF2-40B4-BE49-F238E27FC236}">
                <a16:creationId xmlns:a16="http://schemas.microsoft.com/office/drawing/2014/main" id="{DAB245FF-149F-93E4-A20C-DD53A3A7CAAE}"/>
              </a:ext>
            </a:extLst>
          </p:cNvPr>
          <p:cNvSpPr/>
          <p:nvPr/>
        </p:nvSpPr>
        <p:spPr>
          <a:xfrm>
            <a:off x="1014845" y="830678"/>
            <a:ext cx="10162309" cy="1093344"/>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A divergent group of people, largely questionable, it would seem, for their judgement to hold me dear.</a:t>
            </a:r>
          </a:p>
        </p:txBody>
      </p:sp>
      <p:sp>
        <p:nvSpPr>
          <p:cNvPr id="10" name="Rounded Rectangular Callout 9">
            <a:extLst>
              <a:ext uri="{FF2B5EF4-FFF2-40B4-BE49-F238E27FC236}">
                <a16:creationId xmlns:a16="http://schemas.microsoft.com/office/drawing/2014/main" id="{E41F916B-C4A4-340F-5B1D-9466491E1836}"/>
              </a:ext>
            </a:extLst>
          </p:cNvPr>
          <p:cNvSpPr/>
          <p:nvPr/>
        </p:nvSpPr>
        <p:spPr>
          <a:xfrm>
            <a:off x="1014845" y="2375454"/>
            <a:ext cx="10162309" cy="1093345"/>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have four women who are around the same age.  We call ourselves "The Board" and have regular "Meetings".</a:t>
            </a:r>
          </a:p>
        </p:txBody>
      </p:sp>
      <p:sp>
        <p:nvSpPr>
          <p:cNvPr id="11" name="Rounded Rectangular Callout 10">
            <a:extLst>
              <a:ext uri="{FF2B5EF4-FFF2-40B4-BE49-F238E27FC236}">
                <a16:creationId xmlns:a16="http://schemas.microsoft.com/office/drawing/2014/main" id="{8AF069DE-BA92-3CCE-3C92-4D84A31C70C9}"/>
              </a:ext>
            </a:extLst>
          </p:cNvPr>
          <p:cNvSpPr/>
          <p:nvPr/>
        </p:nvSpPr>
        <p:spPr>
          <a:xfrm>
            <a:off x="1014845" y="3873283"/>
            <a:ext cx="10162309" cy="1960619"/>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don't have a coherent group of friends.  Instead, I seem to have accumulated a tiny handful of friends from each phase of my life.  It has been a pleasure, over the years, to bring some of these disparate friends together.</a:t>
            </a:r>
          </a:p>
        </p:txBody>
      </p:sp>
    </p:spTree>
    <p:extLst>
      <p:ext uri="{BB962C8B-B14F-4D97-AF65-F5344CB8AC3E}">
        <p14:creationId xmlns:p14="http://schemas.microsoft.com/office/powerpoint/2010/main" val="12776780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A336EBCA-C9CD-37D4-BBED-AE0EB18C5C9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EC5111E-9848-F263-2761-E7F76C1D68CE}"/>
              </a:ext>
            </a:extLst>
          </p:cNvPr>
          <p:cNvSpPr>
            <a:spLocks noGrp="1"/>
          </p:cNvSpPr>
          <p:nvPr>
            <p:ph type="ftr" sz="quarter" idx="11"/>
          </p:nvPr>
        </p:nvSpPr>
        <p:spPr/>
        <p:txBody>
          <a:bodyPr/>
          <a:lstStyle/>
          <a:p>
            <a:r>
              <a:rPr lang="en-US" dirty="0"/>
              <a:t>Todd Morrison</a:t>
            </a:r>
          </a:p>
        </p:txBody>
      </p:sp>
      <p:sp>
        <p:nvSpPr>
          <p:cNvPr id="5" name="Slide Number Placeholder 4">
            <a:extLst>
              <a:ext uri="{FF2B5EF4-FFF2-40B4-BE49-F238E27FC236}">
                <a16:creationId xmlns:a16="http://schemas.microsoft.com/office/drawing/2014/main" id="{10879D75-38F5-0984-9E56-51FEB6CAB144}"/>
              </a:ext>
            </a:extLst>
          </p:cNvPr>
          <p:cNvSpPr>
            <a:spLocks noGrp="1"/>
          </p:cNvSpPr>
          <p:nvPr>
            <p:ph type="sldNum" sz="quarter" idx="12"/>
          </p:nvPr>
        </p:nvSpPr>
        <p:spPr/>
        <p:txBody>
          <a:bodyPr/>
          <a:lstStyle/>
          <a:p>
            <a:fld id="{B4449E65-F43B-754A-977E-526E330D26B6}" type="slidenum">
              <a:rPr lang="en-US" smtClean="0"/>
              <a:t>32</a:t>
            </a:fld>
            <a:endParaRPr lang="en-US"/>
          </a:p>
        </p:txBody>
      </p:sp>
      <p:sp>
        <p:nvSpPr>
          <p:cNvPr id="9" name="Rounded Rectangular Callout 8">
            <a:extLst>
              <a:ext uri="{FF2B5EF4-FFF2-40B4-BE49-F238E27FC236}">
                <a16:creationId xmlns:a16="http://schemas.microsoft.com/office/drawing/2014/main" id="{08CA16CB-8166-B439-3B1D-EB2577B323A4}"/>
              </a:ext>
            </a:extLst>
          </p:cNvPr>
          <p:cNvSpPr/>
          <p:nvPr/>
        </p:nvSpPr>
        <p:spPr>
          <a:xfrm>
            <a:off x="1014845" y="1094579"/>
            <a:ext cx="10162309" cy="1004059"/>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Friends I met while raising our children.</a:t>
            </a:r>
          </a:p>
        </p:txBody>
      </p:sp>
      <p:sp>
        <p:nvSpPr>
          <p:cNvPr id="10" name="Rounded Rectangular Callout 9">
            <a:extLst>
              <a:ext uri="{FF2B5EF4-FFF2-40B4-BE49-F238E27FC236}">
                <a16:creationId xmlns:a16="http://schemas.microsoft.com/office/drawing/2014/main" id="{D4340B9F-CFE7-00B4-1638-9A37BEBC7719}"/>
              </a:ext>
            </a:extLst>
          </p:cNvPr>
          <p:cNvSpPr/>
          <p:nvPr/>
        </p:nvSpPr>
        <p:spPr>
          <a:xfrm>
            <a:off x="1014845" y="2852352"/>
            <a:ext cx="10162309" cy="1004059"/>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HR1981 people I didn't know in college. </a:t>
            </a:r>
            <a:endParaRPr lang="en-US" sz="2800" dirty="0">
              <a:solidFill>
                <a:schemeClr val="bg1"/>
              </a:solidFill>
            </a:endParaRPr>
          </a:p>
        </p:txBody>
      </p:sp>
      <p:sp>
        <p:nvSpPr>
          <p:cNvPr id="11" name="Rounded Rectangular Callout 10">
            <a:extLst>
              <a:ext uri="{FF2B5EF4-FFF2-40B4-BE49-F238E27FC236}">
                <a16:creationId xmlns:a16="http://schemas.microsoft.com/office/drawing/2014/main" id="{92F5A3F4-01FC-0A62-110E-57A8C3E715A8}"/>
              </a:ext>
            </a:extLst>
          </p:cNvPr>
          <p:cNvSpPr/>
          <p:nvPr/>
        </p:nvSpPr>
        <p:spPr>
          <a:xfrm>
            <a:off x="1014845" y="4655280"/>
            <a:ext cx="10162309" cy="1004059"/>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My closest friends in college are still my closest friends, almost 50 years later.</a:t>
            </a:r>
          </a:p>
        </p:txBody>
      </p:sp>
    </p:spTree>
    <p:extLst>
      <p:ext uri="{BB962C8B-B14F-4D97-AF65-F5344CB8AC3E}">
        <p14:creationId xmlns:p14="http://schemas.microsoft.com/office/powerpoint/2010/main" val="4004514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412B4-EF42-AF67-5225-5A5CEB150C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13148-93CE-7BE8-DB6F-810D711F51A7}"/>
              </a:ext>
            </a:extLst>
          </p:cNvPr>
          <p:cNvSpPr>
            <a:spLocks noGrp="1"/>
          </p:cNvSpPr>
          <p:nvPr>
            <p:ph type="title"/>
          </p:nvPr>
        </p:nvSpPr>
        <p:spPr>
          <a:xfrm>
            <a:off x="814592" y="503971"/>
            <a:ext cx="10654748" cy="1119731"/>
          </a:xfrm>
          <a:solidFill>
            <a:srgbClr val="A2222E"/>
          </a:solidFill>
        </p:spPr>
        <p:txBody>
          <a:bodyPr vert="horz" lIns="91440" tIns="45720" rIns="91440" bIns="45720" rtlCol="0" anchor="ctr">
            <a:normAutofit fontScale="90000"/>
          </a:bodyPr>
          <a:lstStyle/>
          <a:p>
            <a:r>
              <a:rPr lang="en-US" b="1" dirty="0">
                <a:solidFill>
                  <a:schemeClr val="bg1"/>
                </a:solidFill>
              </a:rPr>
              <a:t>When did you last see a college friend or roommate?</a:t>
            </a:r>
          </a:p>
        </p:txBody>
      </p:sp>
      <p:sp>
        <p:nvSpPr>
          <p:cNvPr id="4" name="Footer Placeholder 3">
            <a:extLst>
              <a:ext uri="{FF2B5EF4-FFF2-40B4-BE49-F238E27FC236}">
                <a16:creationId xmlns:a16="http://schemas.microsoft.com/office/drawing/2014/main" id="{60C679DE-0674-0736-51BB-652A31212895}"/>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FA622F5A-2346-8D3D-712A-A61DE124C3CD}"/>
              </a:ext>
            </a:extLst>
          </p:cNvPr>
          <p:cNvSpPr>
            <a:spLocks noGrp="1"/>
          </p:cNvSpPr>
          <p:nvPr>
            <p:ph type="sldNum" sz="quarter" idx="12"/>
          </p:nvPr>
        </p:nvSpPr>
        <p:spPr/>
        <p:txBody>
          <a:bodyPr/>
          <a:lstStyle/>
          <a:p>
            <a:fld id="{B4449E65-F43B-754A-977E-526E330D26B6}" type="slidenum">
              <a:rPr lang="en-US" smtClean="0"/>
              <a:t>33</a:t>
            </a:fld>
            <a:endParaRPr lang="en-US"/>
          </a:p>
        </p:txBody>
      </p:sp>
      <p:pic>
        <p:nvPicPr>
          <p:cNvPr id="3" name="Picture 2">
            <a:extLst>
              <a:ext uri="{FF2B5EF4-FFF2-40B4-BE49-F238E27FC236}">
                <a16:creationId xmlns:a16="http://schemas.microsoft.com/office/drawing/2014/main" id="{9884DE8A-B982-B47F-6963-1BF5994CE6F2}"/>
              </a:ext>
            </a:extLst>
          </p:cNvPr>
          <p:cNvPicPr>
            <a:picLocks noChangeAspect="1"/>
          </p:cNvPicPr>
          <p:nvPr/>
        </p:nvPicPr>
        <p:blipFill>
          <a:blip r:embed="rId3"/>
          <a:srcRect t="15221"/>
          <a:stretch>
            <a:fillRect/>
          </a:stretch>
        </p:blipFill>
        <p:spPr>
          <a:xfrm>
            <a:off x="2037938" y="1798604"/>
            <a:ext cx="8116124" cy="4575931"/>
          </a:xfrm>
          <a:prstGeom prst="rect">
            <a:avLst/>
          </a:prstGeom>
        </p:spPr>
      </p:pic>
      <p:sp>
        <p:nvSpPr>
          <p:cNvPr id="6" name="Rectangle 5">
            <a:extLst>
              <a:ext uri="{FF2B5EF4-FFF2-40B4-BE49-F238E27FC236}">
                <a16:creationId xmlns:a16="http://schemas.microsoft.com/office/drawing/2014/main" id="{8F4F05A4-092C-F508-9406-D91406B6C69B}"/>
              </a:ext>
            </a:extLst>
          </p:cNvPr>
          <p:cNvSpPr/>
          <p:nvPr/>
        </p:nvSpPr>
        <p:spPr>
          <a:xfrm>
            <a:off x="1996255" y="1852142"/>
            <a:ext cx="3635918" cy="4694431"/>
          </a:xfrm>
          <a:prstGeom prst="rect">
            <a:avLst/>
          </a:prstGeom>
          <a:noFill/>
          <a:ln w="82550">
            <a:solidFill>
              <a:srgbClr val="A222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0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17860FFF-A763-3D38-F04A-A338FA50E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A43E8-A7F9-1299-2F24-BAC59B437963}"/>
              </a:ext>
            </a:extLst>
          </p:cNvPr>
          <p:cNvSpPr>
            <a:spLocks noGrp="1"/>
          </p:cNvSpPr>
          <p:nvPr>
            <p:ph type="title"/>
          </p:nvPr>
        </p:nvSpPr>
        <p:spPr>
          <a:xfrm>
            <a:off x="911772" y="749446"/>
            <a:ext cx="10515600" cy="1325563"/>
          </a:xfrm>
          <a:solidFill>
            <a:srgbClr val="A2222E"/>
          </a:solidFill>
        </p:spPr>
        <p:txBody>
          <a:bodyPr vert="horz" lIns="91440" tIns="45720" rIns="91440" bIns="45720" rtlCol="0" anchor="ctr">
            <a:normAutofit/>
          </a:bodyPr>
          <a:lstStyle/>
          <a:p>
            <a:r>
              <a:rPr lang="en-US" b="1" dirty="0">
                <a:solidFill>
                  <a:schemeClr val="bg1"/>
                </a:solidFill>
              </a:rPr>
              <a:t>How have your relationships with extended family changed?</a:t>
            </a:r>
          </a:p>
        </p:txBody>
      </p:sp>
      <p:sp>
        <p:nvSpPr>
          <p:cNvPr id="3" name="Content Placeholder 2">
            <a:extLst>
              <a:ext uri="{FF2B5EF4-FFF2-40B4-BE49-F238E27FC236}">
                <a16:creationId xmlns:a16="http://schemas.microsoft.com/office/drawing/2014/main" id="{EAE2A289-1D1D-2330-C09E-343C5D1EBB92}"/>
              </a:ext>
            </a:extLst>
          </p:cNvPr>
          <p:cNvSpPr>
            <a:spLocks noGrp="1"/>
          </p:cNvSpPr>
          <p:nvPr>
            <p:ph idx="1"/>
          </p:nvPr>
        </p:nvSpPr>
        <p:spPr>
          <a:xfrm>
            <a:off x="838200" y="2450813"/>
            <a:ext cx="10515600" cy="4351338"/>
          </a:xfrm>
        </p:spPr>
        <p:txBody>
          <a:bodyPr>
            <a:normAutofit fontScale="92500" lnSpcReduction="20000"/>
          </a:bodyPr>
          <a:lstStyle/>
          <a:p>
            <a:pPr marL="0" indent="0">
              <a:buNone/>
            </a:pPr>
            <a:r>
              <a:rPr lang="en-US" sz="3600" b="1" dirty="0"/>
              <a:t>Major Trends:</a:t>
            </a:r>
          </a:p>
          <a:p>
            <a:pPr marL="0" indent="0">
              <a:buNone/>
            </a:pPr>
            <a:endParaRPr lang="en-US" dirty="0"/>
          </a:p>
          <a:p>
            <a:r>
              <a:rPr lang="en-US" sz="3600" b="1" dirty="0"/>
              <a:t>Relationships have remained the same or grown even stronger over time</a:t>
            </a:r>
          </a:p>
          <a:p>
            <a:r>
              <a:rPr lang="en-US" sz="3600" b="1" dirty="0"/>
              <a:t>Losing parents leads to greater sibling closeness OR</a:t>
            </a:r>
          </a:p>
          <a:p>
            <a:r>
              <a:rPr lang="en-US" sz="3600" b="1" dirty="0"/>
              <a:t>Losing parents leads to distance and conflict</a:t>
            </a:r>
          </a:p>
          <a:p>
            <a:r>
              <a:rPr lang="en-US" sz="3600" b="1" dirty="0"/>
              <a:t>Addition of in-laws, grandchildren, family by choice are generally seen as positives</a:t>
            </a:r>
          </a:p>
          <a:p>
            <a:r>
              <a:rPr lang="en-US" sz="3600" b="1" dirty="0"/>
              <a:t>Video conferencing is great!</a:t>
            </a:r>
          </a:p>
        </p:txBody>
      </p:sp>
      <p:sp>
        <p:nvSpPr>
          <p:cNvPr id="4" name="Footer Placeholder 3">
            <a:extLst>
              <a:ext uri="{FF2B5EF4-FFF2-40B4-BE49-F238E27FC236}">
                <a16:creationId xmlns:a16="http://schemas.microsoft.com/office/drawing/2014/main" id="{D6B69C1D-3816-CC11-7269-8539AE78CA13}"/>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D4750BF5-C7AC-169B-9C38-BC9F532E6884}"/>
              </a:ext>
            </a:extLst>
          </p:cNvPr>
          <p:cNvSpPr>
            <a:spLocks noGrp="1"/>
          </p:cNvSpPr>
          <p:nvPr>
            <p:ph type="sldNum" sz="quarter" idx="12"/>
          </p:nvPr>
        </p:nvSpPr>
        <p:spPr/>
        <p:txBody>
          <a:bodyPr/>
          <a:lstStyle/>
          <a:p>
            <a:fld id="{B4449E65-F43B-754A-977E-526E330D26B6}" type="slidenum">
              <a:rPr lang="en-US" smtClean="0"/>
              <a:t>34</a:t>
            </a:fld>
            <a:endParaRPr lang="en-US"/>
          </a:p>
        </p:txBody>
      </p:sp>
    </p:spTree>
    <p:extLst>
      <p:ext uri="{BB962C8B-B14F-4D97-AF65-F5344CB8AC3E}">
        <p14:creationId xmlns:p14="http://schemas.microsoft.com/office/powerpoint/2010/main" val="214195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74F05B99-79AD-3464-1672-B52CA1DDEF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795A9B-2D6B-988F-6226-B1EE81A945A8}"/>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4D2F0164-D893-E3C5-6A2F-A6D6742FA8A9}"/>
              </a:ext>
            </a:extLst>
          </p:cNvPr>
          <p:cNvSpPr>
            <a:spLocks noGrp="1"/>
          </p:cNvSpPr>
          <p:nvPr>
            <p:ph type="sldNum" sz="quarter" idx="12"/>
          </p:nvPr>
        </p:nvSpPr>
        <p:spPr/>
        <p:txBody>
          <a:bodyPr/>
          <a:lstStyle/>
          <a:p>
            <a:fld id="{B4449E65-F43B-754A-977E-526E330D26B6}" type="slidenum">
              <a:rPr lang="en-US" smtClean="0"/>
              <a:t>35</a:t>
            </a:fld>
            <a:endParaRPr lang="en-US"/>
          </a:p>
        </p:txBody>
      </p:sp>
      <p:sp>
        <p:nvSpPr>
          <p:cNvPr id="10" name="Rounded Rectangular Callout 9">
            <a:extLst>
              <a:ext uri="{FF2B5EF4-FFF2-40B4-BE49-F238E27FC236}">
                <a16:creationId xmlns:a16="http://schemas.microsoft.com/office/drawing/2014/main" id="{E41F916B-C4A4-340F-5B1D-9466491E1836}"/>
              </a:ext>
            </a:extLst>
          </p:cNvPr>
          <p:cNvSpPr/>
          <p:nvPr/>
        </p:nvSpPr>
        <p:spPr>
          <a:xfrm>
            <a:off x="855160" y="925092"/>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800" dirty="0"/>
              <a:t>Impacted by politics and right-wing radicalization. Still close with two brothers but estranged from another.</a:t>
            </a:r>
          </a:p>
        </p:txBody>
      </p:sp>
      <p:sp>
        <p:nvSpPr>
          <p:cNvPr id="11" name="Rounded Rectangular Callout 10">
            <a:extLst>
              <a:ext uri="{FF2B5EF4-FFF2-40B4-BE49-F238E27FC236}">
                <a16:creationId xmlns:a16="http://schemas.microsoft.com/office/drawing/2014/main" id="{8AF069DE-BA92-3CCE-3C92-4D84A31C70C9}"/>
              </a:ext>
            </a:extLst>
          </p:cNvPr>
          <p:cNvSpPr/>
          <p:nvPr/>
        </p:nvSpPr>
        <p:spPr>
          <a:xfrm>
            <a:off x="855160" y="2724234"/>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endParaRPr lang="en-US" sz="2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2800" kern="100" dirty="0">
                <a:latin typeface="Aptos" panose="020B0004020202020204" pitchFamily="34" charset="0"/>
                <a:ea typeface="Aptos" panose="020B0004020202020204" pitchFamily="34" charset="0"/>
                <a:cs typeface="Times New Roman" panose="02020603050405020304" pitchFamily="18" charset="0"/>
              </a:rPr>
              <a:t>They have become closer. I really enjoy my family.</a:t>
            </a:r>
            <a:r>
              <a:rPr lang="en-US" sz="2800" dirty="0"/>
              <a:t> </a:t>
            </a:r>
          </a:p>
          <a:p>
            <a:pPr marR="0" lvl="0">
              <a:lnSpc>
                <a:spcPct val="115000"/>
              </a:lnSpc>
              <a:spcAft>
                <a:spcPts val="800"/>
              </a:spcAft>
            </a:pPr>
            <a:endParaRPr lang="en-US" sz="2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4" name="Rounded Rectangular Callout 13">
            <a:extLst>
              <a:ext uri="{FF2B5EF4-FFF2-40B4-BE49-F238E27FC236}">
                <a16:creationId xmlns:a16="http://schemas.microsoft.com/office/drawing/2014/main" id="{1F4A81D5-E90F-C35C-D528-5D7A0BACD4E5}"/>
              </a:ext>
            </a:extLst>
          </p:cNvPr>
          <p:cNvSpPr/>
          <p:nvPr/>
        </p:nvSpPr>
        <p:spPr>
          <a:xfrm>
            <a:off x="855160" y="4523375"/>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kern="100" dirty="0">
                <a:latin typeface="Aptos" panose="020B0004020202020204" pitchFamily="34" charset="0"/>
                <a:ea typeface="Aptos" panose="020B0004020202020204" pitchFamily="34" charset="0"/>
                <a:cs typeface="Times New Roman" panose="02020603050405020304" pitchFamily="18" charset="0"/>
              </a:rPr>
              <a:t>I care for my Mom. She used to care for me.</a:t>
            </a:r>
          </a:p>
        </p:txBody>
      </p:sp>
    </p:spTree>
    <p:extLst>
      <p:ext uri="{BB962C8B-B14F-4D97-AF65-F5344CB8AC3E}">
        <p14:creationId xmlns:p14="http://schemas.microsoft.com/office/powerpoint/2010/main" val="317146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1C4A7B-9FE0-4FFA-1BF4-09F6D86B0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9B177-1637-C9E4-B503-F0C0963FAF75}"/>
              </a:ext>
            </a:extLst>
          </p:cNvPr>
          <p:cNvSpPr>
            <a:spLocks noGrp="1"/>
          </p:cNvSpPr>
          <p:nvPr>
            <p:ph type="title"/>
          </p:nvPr>
        </p:nvSpPr>
        <p:spPr>
          <a:xfrm>
            <a:off x="1170226" y="393833"/>
            <a:ext cx="10058879" cy="1598613"/>
          </a:xfrm>
          <a:solidFill>
            <a:srgbClr val="A2222E"/>
          </a:solidFill>
        </p:spPr>
        <p:txBody>
          <a:bodyPr vert="horz" lIns="91440" tIns="45720" rIns="91440" bIns="45720" rtlCol="0" anchor="ctr">
            <a:normAutofit/>
          </a:bodyPr>
          <a:lstStyle/>
          <a:p>
            <a:r>
              <a:rPr lang="en-US" b="1" dirty="0">
                <a:solidFill>
                  <a:schemeClr val="bg1"/>
                </a:solidFill>
              </a:rPr>
              <a:t>Which of these events have had a major impact on your life since graduation?*</a:t>
            </a:r>
          </a:p>
        </p:txBody>
      </p:sp>
      <p:sp>
        <p:nvSpPr>
          <p:cNvPr id="4" name="Footer Placeholder 3">
            <a:extLst>
              <a:ext uri="{FF2B5EF4-FFF2-40B4-BE49-F238E27FC236}">
                <a16:creationId xmlns:a16="http://schemas.microsoft.com/office/drawing/2014/main" id="{18AF2478-46AB-6649-C216-F4ACD3015575}"/>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71521196-9EBD-5DD5-B4D2-E716AD2BC033}"/>
              </a:ext>
            </a:extLst>
          </p:cNvPr>
          <p:cNvSpPr>
            <a:spLocks noGrp="1"/>
          </p:cNvSpPr>
          <p:nvPr>
            <p:ph type="sldNum" sz="quarter" idx="12"/>
          </p:nvPr>
        </p:nvSpPr>
        <p:spPr/>
        <p:txBody>
          <a:bodyPr/>
          <a:lstStyle/>
          <a:p>
            <a:fld id="{B4449E65-F43B-754A-977E-526E330D26B6}" type="slidenum">
              <a:rPr lang="en-US" smtClean="0"/>
              <a:t>36</a:t>
            </a:fld>
            <a:endParaRPr lang="en-US"/>
          </a:p>
        </p:txBody>
      </p:sp>
      <p:pic>
        <p:nvPicPr>
          <p:cNvPr id="3" name="Picture 2">
            <a:extLst>
              <a:ext uri="{FF2B5EF4-FFF2-40B4-BE49-F238E27FC236}">
                <a16:creationId xmlns:a16="http://schemas.microsoft.com/office/drawing/2014/main" id="{0FEA8C80-7E65-6D1A-E5DA-9087339B701C}"/>
              </a:ext>
            </a:extLst>
          </p:cNvPr>
          <p:cNvPicPr>
            <a:picLocks noChangeAspect="1"/>
          </p:cNvPicPr>
          <p:nvPr/>
        </p:nvPicPr>
        <p:blipFill>
          <a:blip r:embed="rId2"/>
          <a:srcRect t="3071" b="4166"/>
          <a:stretch>
            <a:fillRect/>
          </a:stretch>
        </p:blipFill>
        <p:spPr>
          <a:xfrm>
            <a:off x="3142445" y="2097342"/>
            <a:ext cx="6725454" cy="4319145"/>
          </a:xfrm>
          <a:prstGeom prst="rect">
            <a:avLst/>
          </a:prstGeom>
        </p:spPr>
      </p:pic>
      <p:sp>
        <p:nvSpPr>
          <p:cNvPr id="7" name="TextBox 6">
            <a:extLst>
              <a:ext uri="{FF2B5EF4-FFF2-40B4-BE49-F238E27FC236}">
                <a16:creationId xmlns:a16="http://schemas.microsoft.com/office/drawing/2014/main" id="{0C346097-71BF-0A17-6A4B-55F12B23456D}"/>
              </a:ext>
            </a:extLst>
          </p:cNvPr>
          <p:cNvSpPr txBox="1"/>
          <p:nvPr/>
        </p:nvSpPr>
        <p:spPr>
          <a:xfrm>
            <a:off x="8508357" y="4754725"/>
            <a:ext cx="2947685" cy="923330"/>
          </a:xfrm>
          <a:prstGeom prst="rect">
            <a:avLst/>
          </a:prstGeom>
          <a:solidFill>
            <a:schemeClr val="bg1"/>
          </a:solidFill>
        </p:spPr>
        <p:txBody>
          <a:bodyPr wrap="square" rtlCol="0">
            <a:spAutoFit/>
          </a:bodyPr>
          <a:lstStyle/>
          <a:p>
            <a:r>
              <a:rPr lang="en-US" dirty="0"/>
              <a:t>*Prior to the 2026 survey, the question was phrased as “...in the past five years”</a:t>
            </a:r>
          </a:p>
        </p:txBody>
      </p:sp>
      <p:sp>
        <p:nvSpPr>
          <p:cNvPr id="6" name="Multiply 5">
            <a:extLst>
              <a:ext uri="{FF2B5EF4-FFF2-40B4-BE49-F238E27FC236}">
                <a16:creationId xmlns:a16="http://schemas.microsoft.com/office/drawing/2014/main" id="{34E04DF5-0BEA-F4E1-A577-3F3A6698FC20}"/>
              </a:ext>
            </a:extLst>
          </p:cNvPr>
          <p:cNvSpPr/>
          <p:nvPr/>
        </p:nvSpPr>
        <p:spPr>
          <a:xfrm>
            <a:off x="156286" y="357352"/>
            <a:ext cx="1145628" cy="151348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902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F87DED86-DB26-C247-602B-27BF52E49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1189F-92D1-AA58-A013-672FADF93EB1}"/>
              </a:ext>
            </a:extLst>
          </p:cNvPr>
          <p:cNvSpPr>
            <a:spLocks noGrp="1"/>
          </p:cNvSpPr>
          <p:nvPr>
            <p:ph type="title"/>
          </p:nvPr>
        </p:nvSpPr>
        <p:spPr>
          <a:xfrm>
            <a:off x="838200" y="749446"/>
            <a:ext cx="10589172" cy="1325563"/>
          </a:xfrm>
          <a:solidFill>
            <a:srgbClr val="A2222E"/>
          </a:solidFill>
        </p:spPr>
        <p:txBody>
          <a:bodyPr vert="horz" lIns="91440" tIns="45720" rIns="91440" bIns="45720" rtlCol="0" anchor="ctr">
            <a:normAutofit/>
          </a:bodyPr>
          <a:lstStyle/>
          <a:p>
            <a:r>
              <a:rPr lang="en-US" b="1" dirty="0">
                <a:solidFill>
                  <a:schemeClr val="bg1"/>
                </a:solidFill>
              </a:rPr>
              <a:t>What values are most important to you?</a:t>
            </a:r>
          </a:p>
        </p:txBody>
      </p:sp>
      <p:sp>
        <p:nvSpPr>
          <p:cNvPr id="3" name="Content Placeholder 2">
            <a:extLst>
              <a:ext uri="{FF2B5EF4-FFF2-40B4-BE49-F238E27FC236}">
                <a16:creationId xmlns:a16="http://schemas.microsoft.com/office/drawing/2014/main" id="{375DD53B-960F-6DFE-8D72-22678FDCBB87}"/>
              </a:ext>
            </a:extLst>
          </p:cNvPr>
          <p:cNvSpPr>
            <a:spLocks noGrp="1"/>
          </p:cNvSpPr>
          <p:nvPr>
            <p:ph idx="1"/>
          </p:nvPr>
        </p:nvSpPr>
        <p:spPr>
          <a:xfrm>
            <a:off x="838200" y="2450813"/>
            <a:ext cx="10515600" cy="4351338"/>
          </a:xfrm>
        </p:spPr>
        <p:txBody>
          <a:bodyPr>
            <a:normAutofit/>
          </a:bodyPr>
          <a:lstStyle/>
          <a:p>
            <a:pPr fontAlgn="base"/>
            <a:r>
              <a:rPr lang="en-US" b="1" dirty="0"/>
              <a:t>Integrity, honesty, truth    </a:t>
            </a:r>
          </a:p>
          <a:p>
            <a:pPr fontAlgn="base"/>
            <a:r>
              <a:rPr lang="en-US" b="1" dirty="0"/>
              <a:t>Kindness, compassion, empathy    </a:t>
            </a:r>
          </a:p>
          <a:p>
            <a:pPr fontAlgn="base"/>
            <a:r>
              <a:rPr lang="en-US" b="1" dirty="0"/>
              <a:t>Justice, fairness, civic values       </a:t>
            </a:r>
          </a:p>
          <a:p>
            <a:pPr fontAlgn="base"/>
            <a:r>
              <a:rPr lang="en-US" b="1" dirty="0"/>
              <a:t>Connection </a:t>
            </a:r>
          </a:p>
          <a:p>
            <a:pPr fontAlgn="base"/>
            <a:r>
              <a:rPr lang="en-US" b="1" dirty="0"/>
              <a:t>Wide open door  </a:t>
            </a:r>
          </a:p>
          <a:p>
            <a:pPr fontAlgn="base"/>
            <a:r>
              <a:rPr lang="en-US" b="1" dirty="0"/>
              <a:t>Ethical/religious guidelines </a:t>
            </a:r>
          </a:p>
          <a:p>
            <a:pPr marL="0" indent="0">
              <a:buNone/>
            </a:pPr>
            <a:endParaRPr lang="en-US" sz="3600" b="1" dirty="0"/>
          </a:p>
        </p:txBody>
      </p:sp>
      <p:sp>
        <p:nvSpPr>
          <p:cNvPr id="4" name="Footer Placeholder 3">
            <a:extLst>
              <a:ext uri="{FF2B5EF4-FFF2-40B4-BE49-F238E27FC236}">
                <a16:creationId xmlns:a16="http://schemas.microsoft.com/office/drawing/2014/main" id="{B2E025CA-603E-54E6-D257-D9E0A77947F8}"/>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C08FF9DE-64F9-6B5D-74E6-4FC47A25B8D7}"/>
              </a:ext>
            </a:extLst>
          </p:cNvPr>
          <p:cNvSpPr>
            <a:spLocks noGrp="1"/>
          </p:cNvSpPr>
          <p:nvPr>
            <p:ph type="sldNum" sz="quarter" idx="12"/>
          </p:nvPr>
        </p:nvSpPr>
        <p:spPr/>
        <p:txBody>
          <a:bodyPr/>
          <a:lstStyle/>
          <a:p>
            <a:fld id="{B4449E65-F43B-754A-977E-526E330D26B6}" type="slidenum">
              <a:rPr lang="en-US" smtClean="0"/>
              <a:t>37</a:t>
            </a:fld>
            <a:endParaRPr lang="en-US"/>
          </a:p>
        </p:txBody>
      </p:sp>
    </p:spTree>
    <p:extLst>
      <p:ext uri="{BB962C8B-B14F-4D97-AF65-F5344CB8AC3E}">
        <p14:creationId xmlns:p14="http://schemas.microsoft.com/office/powerpoint/2010/main" val="287673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4DD039B7-3926-2576-831F-C6FD3B2E33E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ABC31-4194-359A-284D-4B6E9D2D9801}"/>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EB5556D7-0EEC-392B-CB2A-22D453AFF419}"/>
              </a:ext>
            </a:extLst>
          </p:cNvPr>
          <p:cNvSpPr>
            <a:spLocks noGrp="1"/>
          </p:cNvSpPr>
          <p:nvPr>
            <p:ph type="sldNum" sz="quarter" idx="12"/>
          </p:nvPr>
        </p:nvSpPr>
        <p:spPr/>
        <p:txBody>
          <a:bodyPr/>
          <a:lstStyle/>
          <a:p>
            <a:fld id="{B4449E65-F43B-754A-977E-526E330D26B6}" type="slidenum">
              <a:rPr lang="en-US" smtClean="0"/>
              <a:t>38</a:t>
            </a:fld>
            <a:endParaRPr lang="en-US"/>
          </a:p>
        </p:txBody>
      </p:sp>
      <p:sp>
        <p:nvSpPr>
          <p:cNvPr id="10" name="Rounded Rectangular Callout 9">
            <a:extLst>
              <a:ext uri="{FF2B5EF4-FFF2-40B4-BE49-F238E27FC236}">
                <a16:creationId xmlns:a16="http://schemas.microsoft.com/office/drawing/2014/main" id="{5EA50327-9EEC-C2A7-37F9-54F80E7F172E}"/>
              </a:ext>
            </a:extLst>
          </p:cNvPr>
          <p:cNvSpPr/>
          <p:nvPr/>
        </p:nvSpPr>
        <p:spPr>
          <a:xfrm>
            <a:off x="855160" y="925092"/>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800" dirty="0"/>
              <a:t>I am far easier than I used to be on minor imperfections, but tougher on basic ethical values of honesty and work.</a:t>
            </a:r>
          </a:p>
        </p:txBody>
      </p:sp>
      <p:sp>
        <p:nvSpPr>
          <p:cNvPr id="11" name="Rounded Rectangular Callout 10">
            <a:extLst>
              <a:ext uri="{FF2B5EF4-FFF2-40B4-BE49-F238E27FC236}">
                <a16:creationId xmlns:a16="http://schemas.microsoft.com/office/drawing/2014/main" id="{D8A24600-BD4A-9480-22C2-0847A9B76966}"/>
              </a:ext>
            </a:extLst>
          </p:cNvPr>
          <p:cNvSpPr/>
          <p:nvPr/>
        </p:nvSpPr>
        <p:spPr>
          <a:xfrm>
            <a:off x="855160" y="2690400"/>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US" sz="2800" dirty="0"/>
              <a:t>The secular values of </a:t>
            </a:r>
            <a:r>
              <a:rPr lang="en-US" sz="2800" i="1" dirty="0"/>
              <a:t>The Lord of the Rings</a:t>
            </a:r>
            <a:r>
              <a:rPr lang="en-US" sz="2800" dirty="0"/>
              <a:t>: Fidelity to principles/just causes, and loyalty to friends.</a:t>
            </a:r>
          </a:p>
        </p:txBody>
      </p:sp>
      <p:sp>
        <p:nvSpPr>
          <p:cNvPr id="14" name="Rounded Rectangular Callout 13">
            <a:extLst>
              <a:ext uri="{FF2B5EF4-FFF2-40B4-BE49-F238E27FC236}">
                <a16:creationId xmlns:a16="http://schemas.microsoft.com/office/drawing/2014/main" id="{EBC8EA8F-BCA5-4584-E5EE-6540AB559A64}"/>
              </a:ext>
            </a:extLst>
          </p:cNvPr>
          <p:cNvSpPr/>
          <p:nvPr/>
        </p:nvSpPr>
        <p:spPr>
          <a:xfrm>
            <a:off x="855160" y="4591042"/>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Balance: not too high, not too low. The world seems so hopeless now I can't bear to list external values.</a:t>
            </a:r>
          </a:p>
        </p:txBody>
      </p:sp>
    </p:spTree>
    <p:extLst>
      <p:ext uri="{BB962C8B-B14F-4D97-AF65-F5344CB8AC3E}">
        <p14:creationId xmlns:p14="http://schemas.microsoft.com/office/powerpoint/2010/main" val="386721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1E6D2DF2-2A7C-4F8F-E641-B86DEC135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D0FCE-9A46-DA26-9B94-743430B2EC05}"/>
              </a:ext>
            </a:extLst>
          </p:cNvPr>
          <p:cNvSpPr>
            <a:spLocks noGrp="1"/>
          </p:cNvSpPr>
          <p:nvPr>
            <p:ph type="title"/>
          </p:nvPr>
        </p:nvSpPr>
        <p:spPr>
          <a:xfrm>
            <a:off x="838200" y="530087"/>
            <a:ext cx="10515600" cy="1116151"/>
          </a:xfrm>
          <a:solidFill>
            <a:srgbClr val="A2222E"/>
          </a:solidFill>
        </p:spPr>
        <p:txBody>
          <a:bodyPr vert="horz" lIns="91440" tIns="45720" rIns="91440" bIns="45720" rtlCol="0" anchor="ctr">
            <a:normAutofit fontScale="90000"/>
          </a:bodyPr>
          <a:lstStyle/>
          <a:p>
            <a:r>
              <a:rPr lang="en-US" b="1" dirty="0">
                <a:solidFill>
                  <a:schemeClr val="bg1"/>
                </a:solidFill>
              </a:rPr>
              <a:t>What has been your most life-changing event since graduating?</a:t>
            </a:r>
          </a:p>
        </p:txBody>
      </p:sp>
      <p:sp>
        <p:nvSpPr>
          <p:cNvPr id="3" name="Content Placeholder 2">
            <a:extLst>
              <a:ext uri="{FF2B5EF4-FFF2-40B4-BE49-F238E27FC236}">
                <a16:creationId xmlns:a16="http://schemas.microsoft.com/office/drawing/2014/main" id="{F5229FF0-7233-1111-8816-59E5908D7B38}"/>
              </a:ext>
            </a:extLst>
          </p:cNvPr>
          <p:cNvSpPr>
            <a:spLocks noGrp="1"/>
          </p:cNvSpPr>
          <p:nvPr>
            <p:ph idx="1"/>
          </p:nvPr>
        </p:nvSpPr>
        <p:spPr/>
        <p:txBody>
          <a:bodyPr>
            <a:normAutofit/>
          </a:bodyPr>
          <a:lstStyle/>
          <a:p>
            <a:pPr marL="0" indent="0">
              <a:buNone/>
            </a:pPr>
            <a:r>
              <a:rPr lang="en-US" sz="3600" b="1" dirty="0"/>
              <a:t>Top Answers:</a:t>
            </a:r>
            <a:endParaRPr lang="en-US" dirty="0"/>
          </a:p>
          <a:p>
            <a:r>
              <a:rPr lang="en-US" sz="3600" b="1" dirty="0"/>
              <a:t>Parenthood</a:t>
            </a:r>
          </a:p>
          <a:p>
            <a:r>
              <a:rPr lang="en-US" sz="3600" b="1" dirty="0"/>
              <a:t>Marriage</a:t>
            </a:r>
          </a:p>
          <a:p>
            <a:r>
              <a:rPr lang="en-US" sz="3600" b="1" dirty="0"/>
              <a:t>Divorce</a:t>
            </a:r>
          </a:p>
          <a:p>
            <a:r>
              <a:rPr lang="en-US" sz="3600" b="1" dirty="0"/>
              <a:t>Battling serious illness</a:t>
            </a:r>
          </a:p>
          <a:p>
            <a:r>
              <a:rPr lang="en-US" sz="3600" b="1" dirty="0"/>
              <a:t>Losing loved ones</a:t>
            </a:r>
          </a:p>
          <a:p>
            <a:r>
              <a:rPr lang="en-US" sz="3600" b="1" dirty="0"/>
              <a:t>Becoming a caregiver</a:t>
            </a:r>
          </a:p>
        </p:txBody>
      </p:sp>
      <p:sp>
        <p:nvSpPr>
          <p:cNvPr id="4" name="Footer Placeholder 3">
            <a:extLst>
              <a:ext uri="{FF2B5EF4-FFF2-40B4-BE49-F238E27FC236}">
                <a16:creationId xmlns:a16="http://schemas.microsoft.com/office/drawing/2014/main" id="{57852C01-FBCE-F029-694B-3CE95199EAEB}"/>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1565791A-E251-777D-0AAC-60A44DEAAC1C}"/>
              </a:ext>
            </a:extLst>
          </p:cNvPr>
          <p:cNvSpPr>
            <a:spLocks noGrp="1"/>
          </p:cNvSpPr>
          <p:nvPr>
            <p:ph type="sldNum" sz="quarter" idx="12"/>
          </p:nvPr>
        </p:nvSpPr>
        <p:spPr/>
        <p:txBody>
          <a:bodyPr/>
          <a:lstStyle/>
          <a:p>
            <a:fld id="{B4449E65-F43B-754A-977E-526E330D26B6}" type="slidenum">
              <a:rPr lang="en-US" smtClean="0"/>
              <a:t>39</a:t>
            </a:fld>
            <a:endParaRPr lang="en-US"/>
          </a:p>
        </p:txBody>
      </p:sp>
    </p:spTree>
    <p:extLst>
      <p:ext uri="{BB962C8B-B14F-4D97-AF65-F5344CB8AC3E}">
        <p14:creationId xmlns:p14="http://schemas.microsoft.com/office/powerpoint/2010/main" val="39173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2DCD4A40-C13C-8DAC-32DA-CB597E6BF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9FF603-44BE-119D-9394-45F22C446D46}"/>
              </a:ext>
            </a:extLst>
          </p:cNvPr>
          <p:cNvSpPr>
            <a:spLocks noGrp="1"/>
          </p:cNvSpPr>
          <p:nvPr>
            <p:ph type="title"/>
          </p:nvPr>
        </p:nvSpPr>
        <p:spPr>
          <a:solidFill>
            <a:srgbClr val="A2222E"/>
          </a:solidFill>
        </p:spPr>
        <p:txBody>
          <a:bodyPr/>
          <a:lstStyle/>
          <a:p>
            <a:r>
              <a:rPr lang="en-US" b="1" dirty="0">
                <a:solidFill>
                  <a:schemeClr val="bg1"/>
                </a:solidFill>
              </a:rPr>
              <a:t>About our survey</a:t>
            </a:r>
          </a:p>
        </p:txBody>
      </p:sp>
      <p:sp>
        <p:nvSpPr>
          <p:cNvPr id="3" name="Content Placeholder 2">
            <a:extLst>
              <a:ext uri="{FF2B5EF4-FFF2-40B4-BE49-F238E27FC236}">
                <a16:creationId xmlns:a16="http://schemas.microsoft.com/office/drawing/2014/main" id="{67709C66-495B-0DEA-5964-B103492ABACE}"/>
              </a:ext>
            </a:extLst>
          </p:cNvPr>
          <p:cNvSpPr>
            <a:spLocks noGrp="1"/>
          </p:cNvSpPr>
          <p:nvPr>
            <p:ph idx="1"/>
          </p:nvPr>
        </p:nvSpPr>
        <p:spPr>
          <a:xfrm>
            <a:off x="838199" y="2228849"/>
            <a:ext cx="10910455" cy="3948113"/>
          </a:xfrm>
        </p:spPr>
        <p:txBody>
          <a:bodyPr/>
          <a:lstStyle/>
          <a:p>
            <a:r>
              <a:rPr lang="en-US" b="1" dirty="0"/>
              <a:t>Our emphasis was on comparing Then vs. Now</a:t>
            </a:r>
          </a:p>
          <a:p>
            <a:r>
              <a:rPr lang="en-US" b="1" dirty="0"/>
              <a:t>Anonymity allowed free (and extremely frank) expression of classmates’ views! 😳</a:t>
            </a:r>
          </a:p>
          <a:p>
            <a:r>
              <a:rPr lang="en-US" b="1" dirty="0"/>
              <a:t>Some quotes have been edited in the interest of space/civility</a:t>
            </a:r>
          </a:p>
          <a:p>
            <a:r>
              <a:rPr lang="en-US" b="1" dirty="0"/>
              <a:t>Total responses: 342 or about 20%!</a:t>
            </a:r>
          </a:p>
          <a:p>
            <a:r>
              <a:rPr lang="en-US" b="1" dirty="0"/>
              <a:t>And the house that delivered the highest number of responses was… [GUESS!]</a:t>
            </a:r>
          </a:p>
          <a:p>
            <a:pPr marL="0" indent="0">
              <a:buNone/>
            </a:pPr>
            <a:endParaRPr lang="en-US" b="1" dirty="0"/>
          </a:p>
          <a:p>
            <a:endParaRPr lang="en-US" b="1" dirty="0"/>
          </a:p>
        </p:txBody>
      </p:sp>
      <p:sp>
        <p:nvSpPr>
          <p:cNvPr id="4" name="Footer Placeholder 3">
            <a:extLst>
              <a:ext uri="{FF2B5EF4-FFF2-40B4-BE49-F238E27FC236}">
                <a16:creationId xmlns:a16="http://schemas.microsoft.com/office/drawing/2014/main" id="{4574CDE1-CF22-B687-233B-3C7457000FF0}"/>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B9542485-C008-2002-6CCB-5DE2DE922F8C}"/>
              </a:ext>
            </a:extLst>
          </p:cNvPr>
          <p:cNvSpPr>
            <a:spLocks noGrp="1"/>
          </p:cNvSpPr>
          <p:nvPr>
            <p:ph type="sldNum" sz="quarter" idx="12"/>
          </p:nvPr>
        </p:nvSpPr>
        <p:spPr/>
        <p:txBody>
          <a:bodyPr/>
          <a:lstStyle/>
          <a:p>
            <a:fld id="{B4449E65-F43B-754A-977E-526E330D26B6}" type="slidenum">
              <a:rPr lang="en-US" smtClean="0"/>
              <a:t>4</a:t>
            </a:fld>
            <a:endParaRPr lang="en-US"/>
          </a:p>
        </p:txBody>
      </p:sp>
    </p:spTree>
    <p:extLst>
      <p:ext uri="{BB962C8B-B14F-4D97-AF65-F5344CB8AC3E}">
        <p14:creationId xmlns:p14="http://schemas.microsoft.com/office/powerpoint/2010/main" val="13503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F464DBE7-0A98-FEA5-1377-C35038DE5E1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35D650-0054-1383-A0A2-B4BDDFD8A74F}"/>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C4C01898-42C3-3EAC-D190-562D6E8CB795}"/>
              </a:ext>
            </a:extLst>
          </p:cNvPr>
          <p:cNvSpPr>
            <a:spLocks noGrp="1"/>
          </p:cNvSpPr>
          <p:nvPr>
            <p:ph type="sldNum" sz="quarter" idx="12"/>
          </p:nvPr>
        </p:nvSpPr>
        <p:spPr/>
        <p:txBody>
          <a:bodyPr/>
          <a:lstStyle/>
          <a:p>
            <a:fld id="{B4449E65-F43B-754A-977E-526E330D26B6}" type="slidenum">
              <a:rPr lang="en-US" smtClean="0"/>
              <a:t>40</a:t>
            </a:fld>
            <a:endParaRPr lang="en-US"/>
          </a:p>
        </p:txBody>
      </p:sp>
      <p:sp>
        <p:nvSpPr>
          <p:cNvPr id="9" name="Rounded Rectangular Callout 8">
            <a:extLst>
              <a:ext uri="{FF2B5EF4-FFF2-40B4-BE49-F238E27FC236}">
                <a16:creationId xmlns:a16="http://schemas.microsoft.com/office/drawing/2014/main" id="{CA12FDBA-083D-44BB-BB0E-7B304463EA83}"/>
              </a:ext>
            </a:extLst>
          </p:cNvPr>
          <p:cNvSpPr/>
          <p:nvPr/>
        </p:nvSpPr>
        <p:spPr>
          <a:xfrm>
            <a:off x="1056857" y="100945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Reaching an age where reflection has become as important as ambition.</a:t>
            </a:r>
          </a:p>
        </p:txBody>
      </p:sp>
      <p:sp>
        <p:nvSpPr>
          <p:cNvPr id="10" name="Rounded Rectangular Callout 9">
            <a:extLst>
              <a:ext uri="{FF2B5EF4-FFF2-40B4-BE49-F238E27FC236}">
                <a16:creationId xmlns:a16="http://schemas.microsoft.com/office/drawing/2014/main" id="{F29CE85F-6EEB-08BF-186B-357415C09345}"/>
              </a:ext>
            </a:extLst>
          </p:cNvPr>
          <p:cNvSpPr/>
          <p:nvPr/>
        </p:nvSpPr>
        <p:spPr>
          <a:xfrm>
            <a:off x="1056857" y="2812689"/>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Years of therapy!</a:t>
            </a:r>
          </a:p>
        </p:txBody>
      </p:sp>
      <p:sp>
        <p:nvSpPr>
          <p:cNvPr id="11" name="Rounded Rectangular Callout 10">
            <a:extLst>
              <a:ext uri="{FF2B5EF4-FFF2-40B4-BE49-F238E27FC236}">
                <a16:creationId xmlns:a16="http://schemas.microsoft.com/office/drawing/2014/main" id="{43643065-4AC2-DE92-5305-11D69E2DF890}"/>
              </a:ext>
            </a:extLst>
          </p:cNvPr>
          <p:cNvSpPr/>
          <p:nvPr/>
        </p:nvSpPr>
        <p:spPr>
          <a:xfrm>
            <a:off x="1056857" y="4615927"/>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Coming into sudden wealth.</a:t>
            </a:r>
          </a:p>
        </p:txBody>
      </p:sp>
    </p:spTree>
    <p:extLst>
      <p:ext uri="{BB962C8B-B14F-4D97-AF65-F5344CB8AC3E}">
        <p14:creationId xmlns:p14="http://schemas.microsoft.com/office/powerpoint/2010/main" val="325659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87BC9-D34F-F9A0-0AF8-46C5EFD3A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BF0BE-48A2-67B5-FBDA-60AEA5C7C25A}"/>
              </a:ext>
            </a:extLst>
          </p:cNvPr>
          <p:cNvSpPr>
            <a:spLocks noGrp="1"/>
          </p:cNvSpPr>
          <p:nvPr>
            <p:ph type="title"/>
          </p:nvPr>
        </p:nvSpPr>
        <p:spPr>
          <a:xfrm>
            <a:off x="1409460" y="278296"/>
            <a:ext cx="9373079" cy="1099930"/>
          </a:xfrm>
          <a:solidFill>
            <a:srgbClr val="A2222E"/>
          </a:solidFill>
        </p:spPr>
        <p:txBody>
          <a:bodyPr vert="horz" lIns="91440" tIns="45720" rIns="91440" bIns="45720" rtlCol="0" anchor="ctr">
            <a:normAutofit fontScale="90000"/>
          </a:bodyPr>
          <a:lstStyle/>
          <a:p>
            <a:r>
              <a:rPr lang="en-US" b="1" dirty="0">
                <a:solidFill>
                  <a:schemeClr val="bg1"/>
                </a:solidFill>
              </a:rPr>
              <a:t> Are you still in the career field you imagined for yourself while at Harvard?</a:t>
            </a:r>
          </a:p>
        </p:txBody>
      </p:sp>
      <p:sp>
        <p:nvSpPr>
          <p:cNvPr id="4" name="Footer Placeholder 3">
            <a:extLst>
              <a:ext uri="{FF2B5EF4-FFF2-40B4-BE49-F238E27FC236}">
                <a16:creationId xmlns:a16="http://schemas.microsoft.com/office/drawing/2014/main" id="{8BADC775-730C-6455-F25C-91702F334227}"/>
              </a:ext>
            </a:extLst>
          </p:cNvPr>
          <p:cNvSpPr>
            <a:spLocks noGrp="1"/>
          </p:cNvSpPr>
          <p:nvPr>
            <p:ph type="ftr" sz="quarter" idx="11"/>
          </p:nvPr>
        </p:nvSpPr>
        <p:spPr>
          <a:xfrm>
            <a:off x="4038600" y="6462366"/>
            <a:ext cx="4114800" cy="365125"/>
          </a:xfrm>
        </p:spPr>
        <p:txBody>
          <a:bodyPr/>
          <a:lstStyle/>
          <a:p>
            <a:r>
              <a:rPr lang="en-US" dirty="0"/>
              <a:t>Jim</a:t>
            </a:r>
          </a:p>
        </p:txBody>
      </p:sp>
      <p:sp>
        <p:nvSpPr>
          <p:cNvPr id="5" name="Slide Number Placeholder 4">
            <a:extLst>
              <a:ext uri="{FF2B5EF4-FFF2-40B4-BE49-F238E27FC236}">
                <a16:creationId xmlns:a16="http://schemas.microsoft.com/office/drawing/2014/main" id="{BEF78B1B-5A18-45C1-39AE-4A75326006A3}"/>
              </a:ext>
            </a:extLst>
          </p:cNvPr>
          <p:cNvSpPr>
            <a:spLocks noGrp="1"/>
          </p:cNvSpPr>
          <p:nvPr>
            <p:ph type="sldNum" sz="quarter" idx="12"/>
          </p:nvPr>
        </p:nvSpPr>
        <p:spPr/>
        <p:txBody>
          <a:bodyPr/>
          <a:lstStyle/>
          <a:p>
            <a:fld id="{B4449E65-F43B-754A-977E-526E330D26B6}" type="slidenum">
              <a:rPr lang="en-US" smtClean="0"/>
              <a:t>41</a:t>
            </a:fld>
            <a:endParaRPr lang="en-US"/>
          </a:p>
        </p:txBody>
      </p:sp>
      <p:graphicFrame>
        <p:nvGraphicFramePr>
          <p:cNvPr id="6" name="Chart 5">
            <a:extLst>
              <a:ext uri="{FF2B5EF4-FFF2-40B4-BE49-F238E27FC236}">
                <a16:creationId xmlns:a16="http://schemas.microsoft.com/office/drawing/2014/main" id="{3451A4F2-0C9C-1521-C7D7-A8225F6894FE}"/>
              </a:ext>
            </a:extLst>
          </p:cNvPr>
          <p:cNvGraphicFramePr/>
          <p:nvPr>
            <p:extLst>
              <p:ext uri="{D42A27DB-BD31-4B8C-83A1-F6EECF244321}">
                <p14:modId xmlns:p14="http://schemas.microsoft.com/office/powerpoint/2010/main" val="2713991992"/>
              </p:ext>
            </p:extLst>
          </p:nvPr>
        </p:nvGraphicFramePr>
        <p:xfrm>
          <a:off x="1561508" y="1378226"/>
          <a:ext cx="9068981" cy="55458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316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1">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54FA7-EE92-2F3C-BDCC-8003D775817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81BEBC8-B543-36CE-B5F4-BF7A2B7E297D}"/>
              </a:ext>
            </a:extLst>
          </p:cNvPr>
          <p:cNvPicPr>
            <a:picLocks noChangeAspect="1"/>
          </p:cNvPicPr>
          <p:nvPr/>
        </p:nvPicPr>
        <p:blipFill>
          <a:blip r:embed="rId2"/>
          <a:stretch>
            <a:fillRect/>
          </a:stretch>
        </p:blipFill>
        <p:spPr>
          <a:xfrm>
            <a:off x="2458992" y="2251389"/>
            <a:ext cx="6759218" cy="4095818"/>
          </a:xfrm>
          <a:prstGeom prst="rect">
            <a:avLst/>
          </a:prstGeom>
        </p:spPr>
      </p:pic>
      <p:sp>
        <p:nvSpPr>
          <p:cNvPr id="2" name="Title 1">
            <a:extLst>
              <a:ext uri="{FF2B5EF4-FFF2-40B4-BE49-F238E27FC236}">
                <a16:creationId xmlns:a16="http://schemas.microsoft.com/office/drawing/2014/main" id="{7F631A51-8A9F-F913-10D7-31CDAFAE9DAB}"/>
              </a:ext>
            </a:extLst>
          </p:cNvPr>
          <p:cNvSpPr>
            <a:spLocks noGrp="1"/>
          </p:cNvSpPr>
          <p:nvPr>
            <p:ph type="title"/>
          </p:nvPr>
        </p:nvSpPr>
        <p:spPr>
          <a:xfrm>
            <a:off x="808381" y="343306"/>
            <a:ext cx="10318993" cy="1325563"/>
          </a:xfrm>
          <a:solidFill>
            <a:srgbClr val="A2222E"/>
          </a:solidFill>
        </p:spPr>
        <p:txBody>
          <a:bodyPr vert="horz" lIns="91440" tIns="45720" rIns="91440" bIns="45720" rtlCol="0" anchor="ctr">
            <a:normAutofit/>
          </a:bodyPr>
          <a:lstStyle/>
          <a:p>
            <a:r>
              <a:rPr lang="en-US" sz="3600" b="1" dirty="0">
                <a:solidFill>
                  <a:schemeClr val="bg1"/>
                </a:solidFill>
              </a:rPr>
              <a:t>Are you still in the career field you imagined for yourself while at Harvard?</a:t>
            </a:r>
          </a:p>
        </p:txBody>
      </p:sp>
      <p:sp>
        <p:nvSpPr>
          <p:cNvPr id="3" name="Content Placeholder 2">
            <a:extLst>
              <a:ext uri="{FF2B5EF4-FFF2-40B4-BE49-F238E27FC236}">
                <a16:creationId xmlns:a16="http://schemas.microsoft.com/office/drawing/2014/main" id="{179CA7D1-1CB6-51C5-6E8F-02DBA1E35280}"/>
              </a:ext>
            </a:extLst>
          </p:cNvPr>
          <p:cNvSpPr>
            <a:spLocks noGrp="1"/>
          </p:cNvSpPr>
          <p:nvPr>
            <p:ph idx="1"/>
          </p:nvPr>
        </p:nvSpPr>
        <p:spPr>
          <a:xfrm>
            <a:off x="820661" y="1818445"/>
            <a:ext cx="10515600" cy="442087"/>
          </a:xfrm>
        </p:spPr>
        <p:txBody>
          <a:bodyPr>
            <a:normAutofit/>
          </a:bodyPr>
          <a:lstStyle/>
          <a:p>
            <a:pPr marL="0" indent="0">
              <a:buNone/>
            </a:pPr>
            <a:r>
              <a:rPr lang="en-US" sz="2400" b="1" dirty="0"/>
              <a:t>Breakdown by college interests</a:t>
            </a:r>
          </a:p>
        </p:txBody>
      </p:sp>
      <p:sp>
        <p:nvSpPr>
          <p:cNvPr id="4" name="Footer Placeholder 3">
            <a:extLst>
              <a:ext uri="{FF2B5EF4-FFF2-40B4-BE49-F238E27FC236}">
                <a16:creationId xmlns:a16="http://schemas.microsoft.com/office/drawing/2014/main" id="{D5B2781B-F335-C38B-7D12-C959CFACA514}"/>
              </a:ext>
            </a:extLst>
          </p:cNvPr>
          <p:cNvSpPr>
            <a:spLocks noGrp="1"/>
          </p:cNvSpPr>
          <p:nvPr>
            <p:ph type="ftr" sz="quarter" idx="11"/>
          </p:nvPr>
        </p:nvSpPr>
        <p:spPr/>
        <p:txBody>
          <a:bodyPr/>
          <a:lstStyle/>
          <a:p>
            <a:r>
              <a:rPr lang="en-US" dirty="0"/>
              <a:t>Russ</a:t>
            </a:r>
          </a:p>
        </p:txBody>
      </p:sp>
      <p:sp>
        <p:nvSpPr>
          <p:cNvPr id="5" name="Slide Number Placeholder 4">
            <a:extLst>
              <a:ext uri="{FF2B5EF4-FFF2-40B4-BE49-F238E27FC236}">
                <a16:creationId xmlns:a16="http://schemas.microsoft.com/office/drawing/2014/main" id="{FF3C8183-4B39-37A5-6E6F-E6DCFC8756E8}"/>
              </a:ext>
            </a:extLst>
          </p:cNvPr>
          <p:cNvSpPr>
            <a:spLocks noGrp="1"/>
          </p:cNvSpPr>
          <p:nvPr>
            <p:ph type="sldNum" sz="quarter" idx="12"/>
          </p:nvPr>
        </p:nvSpPr>
        <p:spPr/>
        <p:txBody>
          <a:bodyPr/>
          <a:lstStyle/>
          <a:p>
            <a:fld id="{B4449E65-F43B-754A-977E-526E330D26B6}" type="slidenum">
              <a:rPr lang="en-US" smtClean="0"/>
              <a:t>42</a:t>
            </a:fld>
            <a:endParaRPr lang="en-US"/>
          </a:p>
        </p:txBody>
      </p:sp>
      <p:sp>
        <p:nvSpPr>
          <p:cNvPr id="6" name="Rectangle: Rounded Corners 5">
            <a:extLst>
              <a:ext uri="{FF2B5EF4-FFF2-40B4-BE49-F238E27FC236}">
                <a16:creationId xmlns:a16="http://schemas.microsoft.com/office/drawing/2014/main" id="{BF021A90-0A17-D1B9-0EB7-ACBBE11CF55C}"/>
              </a:ext>
            </a:extLst>
          </p:cNvPr>
          <p:cNvSpPr/>
          <p:nvPr/>
        </p:nvSpPr>
        <p:spPr>
          <a:xfrm>
            <a:off x="2465832" y="3142488"/>
            <a:ext cx="6766560" cy="2103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5400E2B-347F-FBE6-5F21-45039931EE6E}"/>
              </a:ext>
            </a:extLst>
          </p:cNvPr>
          <p:cNvSpPr/>
          <p:nvPr/>
        </p:nvSpPr>
        <p:spPr>
          <a:xfrm>
            <a:off x="2471928" y="4044696"/>
            <a:ext cx="6766560" cy="2103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C1F7E55-C5C9-100F-A28C-481037E87E37}"/>
              </a:ext>
            </a:extLst>
          </p:cNvPr>
          <p:cNvSpPr/>
          <p:nvPr/>
        </p:nvSpPr>
        <p:spPr>
          <a:xfrm>
            <a:off x="2478024" y="4709160"/>
            <a:ext cx="6766560" cy="2103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3EA8CA2-3D36-3DA9-D65A-C90C319F859F}"/>
              </a:ext>
            </a:extLst>
          </p:cNvPr>
          <p:cNvSpPr/>
          <p:nvPr/>
        </p:nvSpPr>
        <p:spPr>
          <a:xfrm>
            <a:off x="2484120" y="5839968"/>
            <a:ext cx="6766560" cy="2103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193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6E58E-8A24-B569-8C18-5599A8B6C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605EEE-E994-A23E-2A0D-7FC1BF37692A}"/>
              </a:ext>
            </a:extLst>
          </p:cNvPr>
          <p:cNvSpPr>
            <a:spLocks noGrp="1"/>
          </p:cNvSpPr>
          <p:nvPr>
            <p:ph type="title"/>
          </p:nvPr>
        </p:nvSpPr>
        <p:spPr>
          <a:xfrm>
            <a:off x="1409460" y="387928"/>
            <a:ext cx="9373079" cy="882869"/>
          </a:xfrm>
          <a:solidFill>
            <a:srgbClr val="A2222E"/>
          </a:solidFill>
        </p:spPr>
        <p:txBody>
          <a:bodyPr vert="horz" lIns="91440" tIns="45720" rIns="91440" bIns="45720" rtlCol="0" anchor="ctr">
            <a:normAutofit/>
          </a:bodyPr>
          <a:lstStyle/>
          <a:p>
            <a:r>
              <a:rPr lang="en-US" b="1" dirty="0">
                <a:solidFill>
                  <a:schemeClr val="bg1"/>
                </a:solidFill>
              </a:rPr>
              <a:t>How do you spend your day?</a:t>
            </a:r>
          </a:p>
        </p:txBody>
      </p:sp>
      <p:sp>
        <p:nvSpPr>
          <p:cNvPr id="4" name="Footer Placeholder 3">
            <a:extLst>
              <a:ext uri="{FF2B5EF4-FFF2-40B4-BE49-F238E27FC236}">
                <a16:creationId xmlns:a16="http://schemas.microsoft.com/office/drawing/2014/main" id="{4F967B68-DB2C-6039-6B97-62DCEBF00420}"/>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4F62506D-E361-24AE-D0EE-C333BF2FE2D8}"/>
              </a:ext>
            </a:extLst>
          </p:cNvPr>
          <p:cNvSpPr>
            <a:spLocks noGrp="1"/>
          </p:cNvSpPr>
          <p:nvPr>
            <p:ph type="sldNum" sz="quarter" idx="12"/>
          </p:nvPr>
        </p:nvSpPr>
        <p:spPr/>
        <p:txBody>
          <a:bodyPr/>
          <a:lstStyle/>
          <a:p>
            <a:fld id="{B4449E65-F43B-754A-977E-526E330D26B6}" type="slidenum">
              <a:rPr lang="en-US" smtClean="0"/>
              <a:t>43</a:t>
            </a:fld>
            <a:endParaRPr lang="en-US"/>
          </a:p>
        </p:txBody>
      </p:sp>
      <p:pic>
        <p:nvPicPr>
          <p:cNvPr id="3" name="Picture 2">
            <a:extLst>
              <a:ext uri="{FF2B5EF4-FFF2-40B4-BE49-F238E27FC236}">
                <a16:creationId xmlns:a16="http://schemas.microsoft.com/office/drawing/2014/main" id="{BEE6A934-8270-4BBE-CB64-1F1E9D8C9342}"/>
              </a:ext>
            </a:extLst>
          </p:cNvPr>
          <p:cNvPicPr>
            <a:picLocks noChangeAspect="1"/>
          </p:cNvPicPr>
          <p:nvPr/>
        </p:nvPicPr>
        <p:blipFill>
          <a:blip r:embed="rId3"/>
          <a:stretch>
            <a:fillRect/>
          </a:stretch>
        </p:blipFill>
        <p:spPr>
          <a:xfrm>
            <a:off x="2286000" y="1270798"/>
            <a:ext cx="7222747" cy="5141242"/>
          </a:xfrm>
          <a:prstGeom prst="rect">
            <a:avLst/>
          </a:prstGeom>
        </p:spPr>
      </p:pic>
    </p:spTree>
    <p:extLst>
      <p:ext uri="{BB962C8B-B14F-4D97-AF65-F5344CB8AC3E}">
        <p14:creationId xmlns:p14="http://schemas.microsoft.com/office/powerpoint/2010/main" val="1428778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8C730-115D-BC03-D3CA-F5CDA68EAC6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36AB20E-FB87-6C81-A587-1FA8ECF45EA3}"/>
              </a:ext>
            </a:extLst>
          </p:cNvPr>
          <p:cNvPicPr>
            <a:picLocks noChangeAspect="1"/>
          </p:cNvPicPr>
          <p:nvPr/>
        </p:nvPicPr>
        <p:blipFill>
          <a:blip r:embed="rId2"/>
          <a:stretch>
            <a:fillRect/>
          </a:stretch>
        </p:blipFill>
        <p:spPr>
          <a:xfrm>
            <a:off x="2766933" y="1444752"/>
            <a:ext cx="6563012" cy="4800600"/>
          </a:xfrm>
          <a:prstGeom prst="rect">
            <a:avLst/>
          </a:prstGeom>
        </p:spPr>
      </p:pic>
      <p:sp>
        <p:nvSpPr>
          <p:cNvPr id="2" name="Title 1">
            <a:extLst>
              <a:ext uri="{FF2B5EF4-FFF2-40B4-BE49-F238E27FC236}">
                <a16:creationId xmlns:a16="http://schemas.microsoft.com/office/drawing/2014/main" id="{EDBE0060-88B1-61B5-F050-516FB911F711}"/>
              </a:ext>
            </a:extLst>
          </p:cNvPr>
          <p:cNvSpPr>
            <a:spLocks noGrp="1"/>
          </p:cNvSpPr>
          <p:nvPr>
            <p:ph type="title"/>
          </p:nvPr>
        </p:nvSpPr>
        <p:spPr>
          <a:xfrm>
            <a:off x="1409460" y="387928"/>
            <a:ext cx="9373079" cy="882869"/>
          </a:xfrm>
          <a:solidFill>
            <a:srgbClr val="A2222E"/>
          </a:solidFill>
        </p:spPr>
        <p:txBody>
          <a:bodyPr vert="horz" lIns="91440" tIns="45720" rIns="91440" bIns="45720" rtlCol="0" anchor="ctr">
            <a:normAutofit/>
          </a:bodyPr>
          <a:lstStyle/>
          <a:p>
            <a:r>
              <a:rPr lang="en-US" b="1" dirty="0">
                <a:solidFill>
                  <a:schemeClr val="bg1"/>
                </a:solidFill>
              </a:rPr>
              <a:t>How do you spend your day?</a:t>
            </a:r>
          </a:p>
        </p:txBody>
      </p:sp>
      <p:sp>
        <p:nvSpPr>
          <p:cNvPr id="4" name="Footer Placeholder 3">
            <a:extLst>
              <a:ext uri="{FF2B5EF4-FFF2-40B4-BE49-F238E27FC236}">
                <a16:creationId xmlns:a16="http://schemas.microsoft.com/office/drawing/2014/main" id="{4DCC39D2-376F-0604-A7F2-CCBFF4D657AC}"/>
              </a:ext>
            </a:extLst>
          </p:cNvPr>
          <p:cNvSpPr>
            <a:spLocks noGrp="1"/>
          </p:cNvSpPr>
          <p:nvPr>
            <p:ph type="ftr" sz="quarter" idx="11"/>
          </p:nvPr>
        </p:nvSpPr>
        <p:spPr/>
        <p:txBody>
          <a:bodyPr/>
          <a:lstStyle/>
          <a:p>
            <a:r>
              <a:rPr lang="en-US" dirty="0"/>
              <a:t>Russ</a:t>
            </a:r>
          </a:p>
        </p:txBody>
      </p:sp>
      <p:sp>
        <p:nvSpPr>
          <p:cNvPr id="5" name="Slide Number Placeholder 4">
            <a:extLst>
              <a:ext uri="{FF2B5EF4-FFF2-40B4-BE49-F238E27FC236}">
                <a16:creationId xmlns:a16="http://schemas.microsoft.com/office/drawing/2014/main" id="{4D5E06C8-17FF-73D3-7C42-F431D06D9825}"/>
              </a:ext>
            </a:extLst>
          </p:cNvPr>
          <p:cNvSpPr>
            <a:spLocks noGrp="1"/>
          </p:cNvSpPr>
          <p:nvPr>
            <p:ph type="sldNum" sz="quarter" idx="12"/>
          </p:nvPr>
        </p:nvSpPr>
        <p:spPr/>
        <p:txBody>
          <a:bodyPr/>
          <a:lstStyle/>
          <a:p>
            <a:fld id="{B4449E65-F43B-754A-977E-526E330D26B6}" type="slidenum">
              <a:rPr lang="en-US" smtClean="0"/>
              <a:t>44</a:t>
            </a:fld>
            <a:endParaRPr lang="en-US"/>
          </a:p>
        </p:txBody>
      </p:sp>
      <p:sp>
        <p:nvSpPr>
          <p:cNvPr id="3" name="Rectangle: Rounded Corners 2">
            <a:extLst>
              <a:ext uri="{FF2B5EF4-FFF2-40B4-BE49-F238E27FC236}">
                <a16:creationId xmlns:a16="http://schemas.microsoft.com/office/drawing/2014/main" id="{26FFCAB3-CADF-B69E-4C55-3603077C1500}"/>
              </a:ext>
            </a:extLst>
          </p:cNvPr>
          <p:cNvSpPr/>
          <p:nvPr/>
        </p:nvSpPr>
        <p:spPr>
          <a:xfrm>
            <a:off x="2795016" y="2273808"/>
            <a:ext cx="6492240" cy="47548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EA338C4-FC94-6AC4-8D12-72FDE6A39714}"/>
              </a:ext>
            </a:extLst>
          </p:cNvPr>
          <p:cNvSpPr/>
          <p:nvPr/>
        </p:nvSpPr>
        <p:spPr>
          <a:xfrm>
            <a:off x="2801112" y="4126992"/>
            <a:ext cx="6492240" cy="21945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D8DE358-06FC-4A24-F034-44C92BA535A8}"/>
              </a:ext>
            </a:extLst>
          </p:cNvPr>
          <p:cNvSpPr/>
          <p:nvPr/>
        </p:nvSpPr>
        <p:spPr>
          <a:xfrm>
            <a:off x="2807208" y="5696712"/>
            <a:ext cx="6492240" cy="47548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572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D4803F39-279C-484D-F2D9-F6FAD559925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DD0E7D-0D95-1769-8EA7-27BAD9534B6C}"/>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73051417-EE09-D202-FCFA-04BB6C403391}"/>
              </a:ext>
            </a:extLst>
          </p:cNvPr>
          <p:cNvSpPr>
            <a:spLocks noGrp="1"/>
          </p:cNvSpPr>
          <p:nvPr>
            <p:ph type="sldNum" sz="quarter" idx="12"/>
          </p:nvPr>
        </p:nvSpPr>
        <p:spPr/>
        <p:txBody>
          <a:bodyPr/>
          <a:lstStyle/>
          <a:p>
            <a:fld id="{B4449E65-F43B-754A-977E-526E330D26B6}" type="slidenum">
              <a:rPr lang="en-US" smtClean="0"/>
              <a:t>45</a:t>
            </a:fld>
            <a:endParaRPr lang="en-US"/>
          </a:p>
        </p:txBody>
      </p:sp>
      <p:sp>
        <p:nvSpPr>
          <p:cNvPr id="9" name="Rounded Rectangular Callout 8">
            <a:extLst>
              <a:ext uri="{FF2B5EF4-FFF2-40B4-BE49-F238E27FC236}">
                <a16:creationId xmlns:a16="http://schemas.microsoft.com/office/drawing/2014/main" id="{FA3A1A07-AB52-36BE-011D-117E2140CD68}"/>
              </a:ext>
            </a:extLst>
          </p:cNvPr>
          <p:cNvSpPr/>
          <p:nvPr/>
        </p:nvSpPr>
        <p:spPr>
          <a:xfrm>
            <a:off x="1014845" y="105049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Hell if I know. My day comprises managing email, reading news, tidying, </a:t>
            </a:r>
            <a:r>
              <a:rPr lang="en-US" sz="2800" dirty="0" err="1"/>
              <a:t>inventorizing</a:t>
            </a:r>
            <a:r>
              <a:rPr lang="en-US" sz="2800" dirty="0"/>
              <a:t>, walking to grocery-shop, puttering...</a:t>
            </a:r>
            <a:endParaRPr lang="en-US" sz="2800" dirty="0">
              <a:solidFill>
                <a:srgbClr val="000000"/>
              </a:solidFill>
              <a:latin typeface="Calibri" panose="020F0502020204030204" pitchFamily="34" charset="0"/>
            </a:endParaRPr>
          </a:p>
          <a:p>
            <a:pPr lvl="0"/>
            <a:endParaRPr lang="en-US" sz="500" dirty="0"/>
          </a:p>
        </p:txBody>
      </p:sp>
      <p:sp>
        <p:nvSpPr>
          <p:cNvPr id="11" name="Rounded Rectangular Callout 10">
            <a:extLst>
              <a:ext uri="{FF2B5EF4-FFF2-40B4-BE49-F238E27FC236}">
                <a16:creationId xmlns:a16="http://schemas.microsoft.com/office/drawing/2014/main" id="{82A2EFE8-F34E-A17C-BDF8-D2156CF05847}"/>
              </a:ext>
            </a:extLst>
          </p:cNvPr>
          <p:cNvSpPr/>
          <p:nvPr/>
        </p:nvSpPr>
        <p:spPr>
          <a:xfrm>
            <a:off x="1014845" y="2668307"/>
            <a:ext cx="10162309" cy="1177203"/>
          </a:xfrm>
          <a:prstGeom prst="wedgeRoundRectCallout">
            <a:avLst>
              <a:gd name="adj1" fmla="val 40517"/>
              <a:gd name="adj2" fmla="val 75446"/>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Coach, Bible teacher, friend</a:t>
            </a:r>
          </a:p>
        </p:txBody>
      </p:sp>
      <p:sp>
        <p:nvSpPr>
          <p:cNvPr id="8" name="Rounded Rectangular Callout 7">
            <a:extLst>
              <a:ext uri="{FF2B5EF4-FFF2-40B4-BE49-F238E27FC236}">
                <a16:creationId xmlns:a16="http://schemas.microsoft.com/office/drawing/2014/main" id="{4C44BE27-2C4C-36CA-B63E-917D6D1CA52F}"/>
              </a:ext>
            </a:extLst>
          </p:cNvPr>
          <p:cNvSpPr/>
          <p:nvPr/>
        </p:nvSpPr>
        <p:spPr>
          <a:xfrm>
            <a:off x="1014845" y="4286118"/>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kern="100">
                <a:latin typeface="Aptos" panose="020B0004020202020204" pitchFamily="34" charset="0"/>
                <a:ea typeface="Aptos" panose="020B0004020202020204" pitchFamily="34" charset="0"/>
                <a:cs typeface="Times New Roman" panose="02020603050405020304" pitchFamily="18" charset="0"/>
              </a:rPr>
              <a:t>Making music and art</a:t>
            </a:r>
          </a:p>
        </p:txBody>
      </p:sp>
    </p:spTree>
    <p:extLst>
      <p:ext uri="{BB962C8B-B14F-4D97-AF65-F5344CB8AC3E}">
        <p14:creationId xmlns:p14="http://schemas.microsoft.com/office/powerpoint/2010/main" val="39267085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71C33E4B-7D05-0874-A66C-CB99E72BD7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74E94-672F-6EE0-FE1A-F1210D2ED853}"/>
              </a:ext>
            </a:extLst>
          </p:cNvPr>
          <p:cNvSpPr>
            <a:spLocks noGrp="1"/>
          </p:cNvSpPr>
          <p:nvPr>
            <p:ph type="title"/>
          </p:nvPr>
        </p:nvSpPr>
        <p:spPr>
          <a:xfrm>
            <a:off x="1409460" y="387928"/>
            <a:ext cx="9373079" cy="1162576"/>
          </a:xfrm>
          <a:solidFill>
            <a:srgbClr val="A2222E"/>
          </a:solidFill>
        </p:spPr>
        <p:txBody>
          <a:bodyPr vert="horz" lIns="91440" tIns="45720" rIns="91440" bIns="45720" rtlCol="0" anchor="ctr">
            <a:normAutofit fontScale="90000"/>
          </a:bodyPr>
          <a:lstStyle/>
          <a:p>
            <a:r>
              <a:rPr lang="en-US" b="1" dirty="0">
                <a:solidFill>
                  <a:schemeClr val="bg1"/>
                </a:solidFill>
              </a:rPr>
              <a:t>Which of these environmentally friendly choices have you made?</a:t>
            </a:r>
          </a:p>
        </p:txBody>
      </p:sp>
      <p:sp>
        <p:nvSpPr>
          <p:cNvPr id="4" name="Footer Placeholder 3">
            <a:extLst>
              <a:ext uri="{FF2B5EF4-FFF2-40B4-BE49-F238E27FC236}">
                <a16:creationId xmlns:a16="http://schemas.microsoft.com/office/drawing/2014/main" id="{28D5B58A-E206-51F2-643F-6D9B63C051D1}"/>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6A2C5E76-BF97-D2EE-BC8A-DE0E3358B6BC}"/>
              </a:ext>
            </a:extLst>
          </p:cNvPr>
          <p:cNvSpPr>
            <a:spLocks noGrp="1"/>
          </p:cNvSpPr>
          <p:nvPr>
            <p:ph type="sldNum" sz="quarter" idx="12"/>
          </p:nvPr>
        </p:nvSpPr>
        <p:spPr/>
        <p:txBody>
          <a:bodyPr/>
          <a:lstStyle/>
          <a:p>
            <a:fld id="{B4449E65-F43B-754A-977E-526E330D26B6}" type="slidenum">
              <a:rPr lang="en-US" smtClean="0"/>
              <a:t>46</a:t>
            </a:fld>
            <a:endParaRPr lang="en-US"/>
          </a:p>
        </p:txBody>
      </p:sp>
      <p:pic>
        <p:nvPicPr>
          <p:cNvPr id="3" name="Picture 2">
            <a:extLst>
              <a:ext uri="{FF2B5EF4-FFF2-40B4-BE49-F238E27FC236}">
                <a16:creationId xmlns:a16="http://schemas.microsoft.com/office/drawing/2014/main" id="{53791E43-5948-67DC-4089-34533785DA85}"/>
              </a:ext>
            </a:extLst>
          </p:cNvPr>
          <p:cNvPicPr>
            <a:picLocks noChangeAspect="1"/>
          </p:cNvPicPr>
          <p:nvPr/>
        </p:nvPicPr>
        <p:blipFill>
          <a:blip r:embed="rId3"/>
          <a:srcRect t="1" b="4768"/>
          <a:stretch>
            <a:fillRect/>
          </a:stretch>
        </p:blipFill>
        <p:spPr>
          <a:xfrm>
            <a:off x="2994991" y="1682436"/>
            <a:ext cx="6549429" cy="4559338"/>
          </a:xfrm>
          <a:prstGeom prst="rect">
            <a:avLst/>
          </a:prstGeom>
        </p:spPr>
      </p:pic>
      <p:sp>
        <p:nvSpPr>
          <p:cNvPr id="6" name="Multiply 5">
            <a:extLst>
              <a:ext uri="{FF2B5EF4-FFF2-40B4-BE49-F238E27FC236}">
                <a16:creationId xmlns:a16="http://schemas.microsoft.com/office/drawing/2014/main" id="{A7435C0C-B85B-E393-7BB4-444664C77270}"/>
              </a:ext>
            </a:extLst>
          </p:cNvPr>
          <p:cNvSpPr/>
          <p:nvPr/>
        </p:nvSpPr>
        <p:spPr>
          <a:xfrm>
            <a:off x="315310" y="357352"/>
            <a:ext cx="1145628" cy="151348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91872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AF29CFE0-E6D3-E0C4-D44A-FAB2B72B50E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5A1386-76FA-9823-224D-76C9474CB90B}"/>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5863418F-A927-F745-008D-D6290202CB28}"/>
              </a:ext>
            </a:extLst>
          </p:cNvPr>
          <p:cNvSpPr>
            <a:spLocks noGrp="1"/>
          </p:cNvSpPr>
          <p:nvPr>
            <p:ph type="sldNum" sz="quarter" idx="12"/>
          </p:nvPr>
        </p:nvSpPr>
        <p:spPr/>
        <p:txBody>
          <a:bodyPr/>
          <a:lstStyle/>
          <a:p>
            <a:fld id="{B4449E65-F43B-754A-977E-526E330D26B6}" type="slidenum">
              <a:rPr lang="en-US" smtClean="0"/>
              <a:t>47</a:t>
            </a:fld>
            <a:endParaRPr lang="en-US"/>
          </a:p>
        </p:txBody>
      </p:sp>
      <p:sp>
        <p:nvSpPr>
          <p:cNvPr id="9" name="Rounded Rectangular Callout 8">
            <a:extLst>
              <a:ext uri="{FF2B5EF4-FFF2-40B4-BE49-F238E27FC236}">
                <a16:creationId xmlns:a16="http://schemas.microsoft.com/office/drawing/2014/main" id="{9004F731-9FF1-F134-0C8D-8700284F9504}"/>
              </a:ext>
            </a:extLst>
          </p:cNvPr>
          <p:cNvSpPr/>
          <p:nvPr/>
        </p:nvSpPr>
        <p:spPr>
          <a:xfrm>
            <a:off x="1014845" y="105049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800" dirty="0"/>
              <a:t>Avoiding plastics as much as possible </a:t>
            </a:r>
          </a:p>
        </p:txBody>
      </p:sp>
      <p:sp>
        <p:nvSpPr>
          <p:cNvPr id="11" name="Rounded Rectangular Callout 10">
            <a:extLst>
              <a:ext uri="{FF2B5EF4-FFF2-40B4-BE49-F238E27FC236}">
                <a16:creationId xmlns:a16="http://schemas.microsoft.com/office/drawing/2014/main" id="{1EBFE9D7-B55E-60F5-55B4-C9B75CE59E72}"/>
              </a:ext>
            </a:extLst>
          </p:cNvPr>
          <p:cNvSpPr/>
          <p:nvPr/>
        </p:nvSpPr>
        <p:spPr>
          <a:xfrm>
            <a:off x="1014845" y="2668307"/>
            <a:ext cx="10162309" cy="1177203"/>
          </a:xfrm>
          <a:prstGeom prst="wedgeRoundRectCallout">
            <a:avLst>
              <a:gd name="adj1" fmla="val 40517"/>
              <a:gd name="adj2" fmla="val 75446"/>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Heat pump, water heater heat pump, native pollinator garden, very little beef</a:t>
            </a:r>
          </a:p>
        </p:txBody>
      </p:sp>
      <p:sp>
        <p:nvSpPr>
          <p:cNvPr id="8" name="Rounded Rectangular Callout 7">
            <a:extLst>
              <a:ext uri="{FF2B5EF4-FFF2-40B4-BE49-F238E27FC236}">
                <a16:creationId xmlns:a16="http://schemas.microsoft.com/office/drawing/2014/main" id="{C097CFF3-E725-16C3-1940-D695B876E367}"/>
              </a:ext>
            </a:extLst>
          </p:cNvPr>
          <p:cNvSpPr/>
          <p:nvPr/>
        </p:nvSpPr>
        <p:spPr>
          <a:xfrm>
            <a:off x="1014845" y="4286118"/>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kern="100" dirty="0">
                <a:latin typeface="Aptos" panose="020B0004020202020204" pitchFamily="34" charset="0"/>
                <a:ea typeface="Aptos" panose="020B0004020202020204" pitchFamily="34" charset="0"/>
                <a:cs typeface="Times New Roman" panose="02020603050405020304" pitchFamily="18" charset="0"/>
              </a:rPr>
              <a:t>Thrifting!</a:t>
            </a:r>
          </a:p>
        </p:txBody>
      </p:sp>
      <p:sp>
        <p:nvSpPr>
          <p:cNvPr id="2" name="Multiply 1">
            <a:extLst>
              <a:ext uri="{FF2B5EF4-FFF2-40B4-BE49-F238E27FC236}">
                <a16:creationId xmlns:a16="http://schemas.microsoft.com/office/drawing/2014/main" id="{82865E19-36F2-5751-D897-F2F277230B58}"/>
              </a:ext>
            </a:extLst>
          </p:cNvPr>
          <p:cNvSpPr/>
          <p:nvPr/>
        </p:nvSpPr>
        <p:spPr>
          <a:xfrm>
            <a:off x="315310" y="357352"/>
            <a:ext cx="1145628" cy="151348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2637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20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3500"/>
                            </p:stCondLst>
                            <p:childTnLst>
                              <p:par>
                                <p:cTn id="17" presetID="53" presetClass="entr" presetSubtype="16" fill="hold" grpId="0" nodeType="afterEffect">
                                  <p:stCondLst>
                                    <p:cond delay="20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FDB98-959A-F166-FDFE-507F9DB6AE1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E4C6D7-2FC9-08C7-5330-F0C2EFD2E79A}"/>
              </a:ext>
            </a:extLst>
          </p:cNvPr>
          <p:cNvPicPr>
            <a:picLocks noChangeAspect="1"/>
          </p:cNvPicPr>
          <p:nvPr/>
        </p:nvPicPr>
        <p:blipFill>
          <a:blip r:embed="rId3"/>
          <a:stretch>
            <a:fillRect/>
          </a:stretch>
        </p:blipFill>
        <p:spPr>
          <a:xfrm>
            <a:off x="2410691" y="1060797"/>
            <a:ext cx="7571509" cy="5478115"/>
          </a:xfrm>
          <a:prstGeom prst="rect">
            <a:avLst/>
          </a:prstGeom>
        </p:spPr>
      </p:pic>
      <p:sp>
        <p:nvSpPr>
          <p:cNvPr id="2" name="Title 1">
            <a:extLst>
              <a:ext uri="{FF2B5EF4-FFF2-40B4-BE49-F238E27FC236}">
                <a16:creationId xmlns:a16="http://schemas.microsoft.com/office/drawing/2014/main" id="{A20936F8-14F7-200C-3AC0-3233F2316BF5}"/>
              </a:ext>
            </a:extLst>
          </p:cNvPr>
          <p:cNvSpPr>
            <a:spLocks noGrp="1"/>
          </p:cNvSpPr>
          <p:nvPr>
            <p:ph type="title"/>
          </p:nvPr>
        </p:nvSpPr>
        <p:spPr>
          <a:xfrm>
            <a:off x="1336963" y="608427"/>
            <a:ext cx="9373079" cy="882869"/>
          </a:xfrm>
          <a:solidFill>
            <a:srgbClr val="A2222E"/>
          </a:solidFill>
        </p:spPr>
        <p:txBody>
          <a:bodyPr vert="horz" lIns="91440" tIns="45720" rIns="91440" bIns="45720" rtlCol="0" anchor="ctr">
            <a:normAutofit/>
          </a:bodyPr>
          <a:lstStyle/>
          <a:p>
            <a:r>
              <a:rPr lang="en-US" b="1" dirty="0">
                <a:solidFill>
                  <a:schemeClr val="bg1"/>
                </a:solidFill>
              </a:rPr>
              <a:t>When do you plan to retire?</a:t>
            </a:r>
          </a:p>
        </p:txBody>
      </p:sp>
      <p:sp>
        <p:nvSpPr>
          <p:cNvPr id="4" name="Footer Placeholder 3">
            <a:extLst>
              <a:ext uri="{FF2B5EF4-FFF2-40B4-BE49-F238E27FC236}">
                <a16:creationId xmlns:a16="http://schemas.microsoft.com/office/drawing/2014/main" id="{B0E85516-3CCC-F501-C5E4-174AFF30E302}"/>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A5F0FD81-5B61-89B8-D1C3-B5CFCB83B8A0}"/>
              </a:ext>
            </a:extLst>
          </p:cNvPr>
          <p:cNvSpPr>
            <a:spLocks noGrp="1"/>
          </p:cNvSpPr>
          <p:nvPr>
            <p:ph type="sldNum" sz="quarter" idx="12"/>
          </p:nvPr>
        </p:nvSpPr>
        <p:spPr/>
        <p:txBody>
          <a:bodyPr/>
          <a:lstStyle/>
          <a:p>
            <a:fld id="{B4449E65-F43B-754A-977E-526E330D26B6}" type="slidenum">
              <a:rPr lang="en-US" smtClean="0"/>
              <a:t>48</a:t>
            </a:fld>
            <a:endParaRPr lang="en-US"/>
          </a:p>
        </p:txBody>
      </p:sp>
    </p:spTree>
    <p:extLst>
      <p:ext uri="{BB962C8B-B14F-4D97-AF65-F5344CB8AC3E}">
        <p14:creationId xmlns:p14="http://schemas.microsoft.com/office/powerpoint/2010/main" val="3552364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8"/>
            <a:lum/>
          </a:blip>
          <a:srcRect/>
          <a:stretch>
            <a:fillRect t="-9000" b="-9000"/>
          </a:stretch>
        </a:blipFill>
        <a:effectLst/>
      </p:bgPr>
    </p:bg>
    <p:spTree>
      <p:nvGrpSpPr>
        <p:cNvPr id="1" name="">
          <a:extLst>
            <a:ext uri="{FF2B5EF4-FFF2-40B4-BE49-F238E27FC236}">
              <a16:creationId xmlns:a16="http://schemas.microsoft.com/office/drawing/2014/main" id="{F74CE311-98CA-92BD-D01F-DDA709A52C4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596D09-992D-7C6C-2002-C13600F796A5}"/>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134FAA71-56ED-289D-522B-73836048276A}"/>
              </a:ext>
            </a:extLst>
          </p:cNvPr>
          <p:cNvSpPr>
            <a:spLocks noGrp="1"/>
          </p:cNvSpPr>
          <p:nvPr>
            <p:ph type="sldNum" sz="quarter" idx="12"/>
          </p:nvPr>
        </p:nvSpPr>
        <p:spPr/>
        <p:txBody>
          <a:bodyPr/>
          <a:lstStyle/>
          <a:p>
            <a:fld id="{B4449E65-F43B-754A-977E-526E330D26B6}" type="slidenum">
              <a:rPr lang="en-US" smtClean="0"/>
              <a:t>49</a:t>
            </a:fld>
            <a:endParaRPr lang="en-US"/>
          </a:p>
        </p:txBody>
      </p:sp>
      <p:sp>
        <p:nvSpPr>
          <p:cNvPr id="9" name="Rounded Rectangular Callout 8">
            <a:extLst>
              <a:ext uri="{FF2B5EF4-FFF2-40B4-BE49-F238E27FC236}">
                <a16:creationId xmlns:a16="http://schemas.microsoft.com/office/drawing/2014/main" id="{A0376191-4F0F-F690-7392-BD2423A022BE}"/>
              </a:ext>
            </a:extLst>
          </p:cNvPr>
          <p:cNvSpPr/>
          <p:nvPr/>
        </p:nvSpPr>
        <p:spPr>
          <a:xfrm>
            <a:off x="1072773" y="1008932"/>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200" dirty="0"/>
              <a:t>Failed first retirement, may try again. 😏</a:t>
            </a:r>
          </a:p>
        </p:txBody>
      </p:sp>
      <p:sp>
        <p:nvSpPr>
          <p:cNvPr id="11" name="Rounded Rectangular Callout 10">
            <a:extLst>
              <a:ext uri="{FF2B5EF4-FFF2-40B4-BE49-F238E27FC236}">
                <a16:creationId xmlns:a16="http://schemas.microsoft.com/office/drawing/2014/main" id="{A1650217-8536-CFC9-0C9E-52EA80561B7A}"/>
              </a:ext>
            </a:extLst>
          </p:cNvPr>
          <p:cNvSpPr/>
          <p:nvPr/>
        </p:nvSpPr>
        <p:spPr>
          <a:xfrm>
            <a:off x="1072773" y="2840398"/>
            <a:ext cx="10162309" cy="1177203"/>
          </a:xfrm>
          <a:prstGeom prst="wedgeRoundRectCallout">
            <a:avLst>
              <a:gd name="adj1" fmla="val 42562"/>
              <a:gd name="adj2" fmla="val 83684"/>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You rest, You RUST.  I won't stop, just slow down.</a:t>
            </a:r>
          </a:p>
        </p:txBody>
      </p:sp>
      <p:sp>
        <p:nvSpPr>
          <p:cNvPr id="8" name="Rounded Rectangular Callout 7">
            <a:extLst>
              <a:ext uri="{FF2B5EF4-FFF2-40B4-BE49-F238E27FC236}">
                <a16:creationId xmlns:a16="http://schemas.microsoft.com/office/drawing/2014/main" id="{F5BECAA0-767E-D91D-FAC8-CE87E68FB24F}"/>
              </a:ext>
            </a:extLst>
          </p:cNvPr>
          <p:cNvSpPr/>
          <p:nvPr/>
        </p:nvSpPr>
        <p:spPr>
          <a:xfrm>
            <a:off x="1072773" y="4671865"/>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kern="100" dirty="0">
                <a:latin typeface="Aptos" panose="020B0004020202020204" pitchFamily="34" charset="0"/>
                <a:ea typeface="Aptos" panose="020B0004020202020204" pitchFamily="34" charset="0"/>
                <a:cs typeface="Times New Roman" panose="02020603050405020304" pitchFamily="18" charset="0"/>
              </a:rPr>
              <a:t>I come out of retirement to give Reiki, Reflexology and/or Shiatsu treatments.</a:t>
            </a:r>
          </a:p>
        </p:txBody>
      </p:sp>
    </p:spTree>
    <p:extLst>
      <p:ext uri="{BB962C8B-B14F-4D97-AF65-F5344CB8AC3E}">
        <p14:creationId xmlns:p14="http://schemas.microsoft.com/office/powerpoint/2010/main" val="24103437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D0919-0152-ED6B-E2FB-70C085CB72E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E6E3F20-436E-F5E1-D273-3588EAB0D1F3}"/>
              </a:ext>
            </a:extLst>
          </p:cNvPr>
          <p:cNvGrpSpPr/>
          <p:nvPr/>
        </p:nvGrpSpPr>
        <p:grpSpPr>
          <a:xfrm>
            <a:off x="2412468" y="1742634"/>
            <a:ext cx="7222067" cy="4826444"/>
            <a:chOff x="2209800" y="609378"/>
            <a:chExt cx="7772400" cy="5639244"/>
          </a:xfrm>
        </p:grpSpPr>
        <p:pic>
          <p:nvPicPr>
            <p:cNvPr id="10" name="Picture 9">
              <a:extLst>
                <a:ext uri="{FF2B5EF4-FFF2-40B4-BE49-F238E27FC236}">
                  <a16:creationId xmlns:a16="http://schemas.microsoft.com/office/drawing/2014/main" id="{6C9F3C46-D817-BC4C-F626-4CC9ED33303C}"/>
                </a:ext>
              </a:extLst>
            </p:cNvPr>
            <p:cNvPicPr>
              <a:picLocks noChangeAspect="1"/>
            </p:cNvPicPr>
            <p:nvPr/>
          </p:nvPicPr>
          <p:blipFill>
            <a:blip r:embed="rId3"/>
            <a:stretch>
              <a:fillRect/>
            </a:stretch>
          </p:blipFill>
          <p:spPr>
            <a:xfrm>
              <a:off x="2209800" y="609378"/>
              <a:ext cx="7772400" cy="5639244"/>
            </a:xfrm>
            <a:prstGeom prst="rect">
              <a:avLst/>
            </a:prstGeom>
          </p:spPr>
        </p:pic>
        <p:grpSp>
          <p:nvGrpSpPr>
            <p:cNvPr id="12" name="Group 11">
              <a:extLst>
                <a:ext uri="{FF2B5EF4-FFF2-40B4-BE49-F238E27FC236}">
                  <a16:creationId xmlns:a16="http://schemas.microsoft.com/office/drawing/2014/main" id="{2160C775-864D-DC39-7AD8-BDDD86BEA670}"/>
                </a:ext>
              </a:extLst>
            </p:cNvPr>
            <p:cNvGrpSpPr/>
            <p:nvPr/>
          </p:nvGrpSpPr>
          <p:grpSpPr>
            <a:xfrm>
              <a:off x="2538992" y="897040"/>
              <a:ext cx="6991188" cy="369332"/>
              <a:chOff x="2498651" y="910487"/>
              <a:chExt cx="6991188" cy="369332"/>
            </a:xfrm>
          </p:grpSpPr>
          <p:cxnSp>
            <p:nvCxnSpPr>
              <p:cNvPr id="13" name="Straight Connector 12">
                <a:extLst>
                  <a:ext uri="{FF2B5EF4-FFF2-40B4-BE49-F238E27FC236}">
                    <a16:creationId xmlns:a16="http://schemas.microsoft.com/office/drawing/2014/main" id="{FDB16796-0514-0326-B7C5-30F6538953B4}"/>
                  </a:ext>
                </a:extLst>
              </p:cNvPr>
              <p:cNvCxnSpPr/>
              <p:nvPr/>
            </p:nvCxnSpPr>
            <p:spPr>
              <a:xfrm>
                <a:off x="2498651" y="1095153"/>
                <a:ext cx="6368902"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383BAFA-9867-6E52-C4A1-61579D05C750}"/>
                  </a:ext>
                </a:extLst>
              </p:cNvPr>
              <p:cNvSpPr txBox="1"/>
              <p:nvPr/>
            </p:nvSpPr>
            <p:spPr>
              <a:xfrm>
                <a:off x="8867553" y="910487"/>
                <a:ext cx="622286" cy="369332"/>
              </a:xfrm>
              <a:prstGeom prst="rect">
                <a:avLst/>
              </a:prstGeom>
              <a:noFill/>
            </p:spPr>
            <p:txBody>
              <a:bodyPr wrap="none" rtlCol="0">
                <a:spAutoFit/>
              </a:bodyPr>
              <a:lstStyle/>
              <a:p>
                <a:r>
                  <a:rPr lang="en-US"/>
                  <a:t>33%</a:t>
                </a:r>
              </a:p>
            </p:txBody>
          </p:sp>
        </p:grpSp>
      </p:grpSp>
      <p:sp>
        <p:nvSpPr>
          <p:cNvPr id="4" name="Footer Placeholder 3">
            <a:extLst>
              <a:ext uri="{FF2B5EF4-FFF2-40B4-BE49-F238E27FC236}">
                <a16:creationId xmlns:a16="http://schemas.microsoft.com/office/drawing/2014/main" id="{7D729111-2981-D5F7-6792-6678F5D46256}"/>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65EF6911-994C-E017-8175-22B945E57B7D}"/>
              </a:ext>
            </a:extLst>
          </p:cNvPr>
          <p:cNvSpPr>
            <a:spLocks noGrp="1"/>
          </p:cNvSpPr>
          <p:nvPr>
            <p:ph type="sldNum" sz="quarter" idx="12"/>
          </p:nvPr>
        </p:nvSpPr>
        <p:spPr/>
        <p:txBody>
          <a:bodyPr/>
          <a:lstStyle/>
          <a:p>
            <a:fld id="{B4449E65-F43B-754A-977E-526E330D26B6}" type="slidenum">
              <a:rPr lang="en-US" smtClean="0"/>
              <a:t>5</a:t>
            </a:fld>
            <a:endParaRPr lang="en-US"/>
          </a:p>
        </p:txBody>
      </p:sp>
      <p:sp>
        <p:nvSpPr>
          <p:cNvPr id="2" name="Title 1">
            <a:extLst>
              <a:ext uri="{FF2B5EF4-FFF2-40B4-BE49-F238E27FC236}">
                <a16:creationId xmlns:a16="http://schemas.microsoft.com/office/drawing/2014/main" id="{4DDD80B7-0891-3BE1-D5D6-DD828DE5C6BA}"/>
              </a:ext>
            </a:extLst>
          </p:cNvPr>
          <p:cNvSpPr>
            <a:spLocks noGrp="1"/>
          </p:cNvSpPr>
          <p:nvPr>
            <p:ph type="title"/>
          </p:nvPr>
        </p:nvSpPr>
        <p:spPr>
          <a:xfrm>
            <a:off x="1336963" y="520563"/>
            <a:ext cx="9373079" cy="882869"/>
          </a:xfrm>
          <a:solidFill>
            <a:srgbClr val="A2222E"/>
          </a:solidFill>
        </p:spPr>
        <p:txBody>
          <a:bodyPr vert="horz" lIns="91440" tIns="45720" rIns="91440" bIns="45720" rtlCol="0" anchor="ctr">
            <a:normAutofit/>
          </a:bodyPr>
          <a:lstStyle/>
          <a:p>
            <a:r>
              <a:rPr lang="en-US" b="1" dirty="0">
                <a:solidFill>
                  <a:schemeClr val="bg1"/>
                </a:solidFill>
              </a:rPr>
              <a:t>What was your house affiliation?</a:t>
            </a:r>
          </a:p>
        </p:txBody>
      </p:sp>
      <p:sp>
        <p:nvSpPr>
          <p:cNvPr id="9" name="TextBox 8">
            <a:extLst>
              <a:ext uri="{FF2B5EF4-FFF2-40B4-BE49-F238E27FC236}">
                <a16:creationId xmlns:a16="http://schemas.microsoft.com/office/drawing/2014/main" id="{6468DC4F-047C-FF70-9685-39227E1FED1B}"/>
              </a:ext>
            </a:extLst>
          </p:cNvPr>
          <p:cNvSpPr txBox="1"/>
          <p:nvPr/>
        </p:nvSpPr>
        <p:spPr>
          <a:xfrm>
            <a:off x="2412468" y="1579514"/>
            <a:ext cx="6159311" cy="523220"/>
          </a:xfrm>
          <a:prstGeom prst="rect">
            <a:avLst/>
          </a:prstGeom>
          <a:noFill/>
        </p:spPr>
        <p:txBody>
          <a:bodyPr wrap="square" rtlCol="0">
            <a:spAutoFit/>
          </a:bodyPr>
          <a:lstStyle/>
          <a:p>
            <a:pPr algn="ctr"/>
            <a:r>
              <a:rPr lang="en-US" sz="2800" b="1" i="1" dirty="0">
                <a:solidFill>
                  <a:srgbClr val="A2222E"/>
                </a:solidFill>
              </a:rPr>
              <a:t>Top Responder: DUNSTER HOUSE!</a:t>
            </a:r>
          </a:p>
        </p:txBody>
      </p:sp>
    </p:spTree>
    <p:extLst>
      <p:ext uri="{BB962C8B-B14F-4D97-AF65-F5344CB8AC3E}">
        <p14:creationId xmlns:p14="http://schemas.microsoft.com/office/powerpoint/2010/main" val="109207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7F753-DACA-64F8-0176-70E717000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66384-81C2-0464-972C-87E5A6EAA2FE}"/>
              </a:ext>
            </a:extLst>
          </p:cNvPr>
          <p:cNvSpPr>
            <a:spLocks noGrp="1"/>
          </p:cNvSpPr>
          <p:nvPr>
            <p:ph type="title"/>
          </p:nvPr>
        </p:nvSpPr>
        <p:spPr>
          <a:xfrm>
            <a:off x="1115456" y="547846"/>
            <a:ext cx="9961087" cy="745807"/>
          </a:xfrm>
          <a:solidFill>
            <a:srgbClr val="A2222E"/>
          </a:solidFill>
        </p:spPr>
        <p:txBody>
          <a:bodyPr vert="horz" lIns="91440" tIns="45720" rIns="91440" bIns="45720" rtlCol="0" anchor="ctr">
            <a:normAutofit/>
          </a:bodyPr>
          <a:lstStyle/>
          <a:p>
            <a:r>
              <a:rPr lang="en-US" b="1" dirty="0">
                <a:solidFill>
                  <a:schemeClr val="bg1"/>
                </a:solidFill>
              </a:rPr>
              <a:t>What do you want to do post-retirement?</a:t>
            </a:r>
          </a:p>
        </p:txBody>
      </p:sp>
      <p:sp>
        <p:nvSpPr>
          <p:cNvPr id="4" name="Footer Placeholder 3">
            <a:extLst>
              <a:ext uri="{FF2B5EF4-FFF2-40B4-BE49-F238E27FC236}">
                <a16:creationId xmlns:a16="http://schemas.microsoft.com/office/drawing/2014/main" id="{A5C603D3-FCD5-7D5C-0AEB-F2D65538BD97}"/>
              </a:ext>
            </a:extLst>
          </p:cNvPr>
          <p:cNvSpPr>
            <a:spLocks noGrp="1"/>
          </p:cNvSpPr>
          <p:nvPr>
            <p:ph type="ftr" sz="quarter" idx="11"/>
          </p:nvPr>
        </p:nvSpPr>
        <p:spPr>
          <a:xfrm>
            <a:off x="4038600" y="6409358"/>
            <a:ext cx="4114800" cy="365125"/>
          </a:xfrm>
        </p:spPr>
        <p:txBody>
          <a:bodyPr/>
          <a:lstStyle/>
          <a:p>
            <a:r>
              <a:rPr lang="en-US" dirty="0"/>
              <a:t>Jim</a:t>
            </a:r>
          </a:p>
        </p:txBody>
      </p:sp>
      <p:sp>
        <p:nvSpPr>
          <p:cNvPr id="5" name="Slide Number Placeholder 4">
            <a:extLst>
              <a:ext uri="{FF2B5EF4-FFF2-40B4-BE49-F238E27FC236}">
                <a16:creationId xmlns:a16="http://schemas.microsoft.com/office/drawing/2014/main" id="{5AA09E08-8ED1-1FEE-0794-6D7E9497472B}"/>
              </a:ext>
            </a:extLst>
          </p:cNvPr>
          <p:cNvSpPr>
            <a:spLocks noGrp="1"/>
          </p:cNvSpPr>
          <p:nvPr>
            <p:ph type="sldNum" sz="quarter" idx="12"/>
          </p:nvPr>
        </p:nvSpPr>
        <p:spPr/>
        <p:txBody>
          <a:bodyPr/>
          <a:lstStyle/>
          <a:p>
            <a:fld id="{B4449E65-F43B-754A-977E-526E330D26B6}" type="slidenum">
              <a:rPr lang="en-US" smtClean="0"/>
              <a:t>50</a:t>
            </a:fld>
            <a:endParaRPr lang="en-US"/>
          </a:p>
        </p:txBody>
      </p:sp>
      <p:pic>
        <p:nvPicPr>
          <p:cNvPr id="6" name="Picture 5">
            <a:extLst>
              <a:ext uri="{FF2B5EF4-FFF2-40B4-BE49-F238E27FC236}">
                <a16:creationId xmlns:a16="http://schemas.microsoft.com/office/drawing/2014/main" id="{158A8893-F827-E81A-823C-056835162C6D}"/>
              </a:ext>
            </a:extLst>
          </p:cNvPr>
          <p:cNvPicPr>
            <a:picLocks noChangeAspect="1"/>
          </p:cNvPicPr>
          <p:nvPr/>
        </p:nvPicPr>
        <p:blipFill>
          <a:blip r:embed="rId3">
            <a:extLst>
              <a:ext uri="{28A0092B-C50C-407E-A947-70E740481C1C}">
                <a14:useLocalDpi xmlns:a14="http://schemas.microsoft.com/office/drawing/2010/main" val="0"/>
              </a:ext>
            </a:extLst>
          </a:blip>
          <a:srcRect t="7110" b="7988"/>
          <a:stretch>
            <a:fillRect/>
          </a:stretch>
        </p:blipFill>
        <p:spPr>
          <a:xfrm>
            <a:off x="2589004" y="1293653"/>
            <a:ext cx="7531802" cy="5298267"/>
          </a:xfrm>
          <a:prstGeom prst="rect">
            <a:avLst/>
          </a:prstGeom>
        </p:spPr>
      </p:pic>
    </p:spTree>
    <p:extLst>
      <p:ext uri="{BB962C8B-B14F-4D97-AF65-F5344CB8AC3E}">
        <p14:creationId xmlns:p14="http://schemas.microsoft.com/office/powerpoint/2010/main" val="273247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AD0B73B7-C483-5807-FC65-0E4C1F4232E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213563-F82E-B8BE-A970-DEF46C6C058B}"/>
              </a:ext>
            </a:extLst>
          </p:cNvPr>
          <p:cNvSpPr>
            <a:spLocks noGrp="1"/>
          </p:cNvSpPr>
          <p:nvPr>
            <p:ph type="ftr" sz="quarter" idx="11"/>
          </p:nvPr>
        </p:nvSpPr>
        <p:spPr/>
        <p:txBody>
          <a:bodyPr/>
          <a:lstStyle/>
          <a:p>
            <a:r>
              <a:rPr lang="en-US" dirty="0"/>
              <a:t>Jim</a:t>
            </a:r>
          </a:p>
        </p:txBody>
      </p:sp>
      <p:sp>
        <p:nvSpPr>
          <p:cNvPr id="5" name="Slide Number Placeholder 4">
            <a:extLst>
              <a:ext uri="{FF2B5EF4-FFF2-40B4-BE49-F238E27FC236}">
                <a16:creationId xmlns:a16="http://schemas.microsoft.com/office/drawing/2014/main" id="{7F5ED96F-3334-BF45-ADE8-57888D231E0A}"/>
              </a:ext>
            </a:extLst>
          </p:cNvPr>
          <p:cNvSpPr>
            <a:spLocks noGrp="1"/>
          </p:cNvSpPr>
          <p:nvPr>
            <p:ph type="sldNum" sz="quarter" idx="12"/>
          </p:nvPr>
        </p:nvSpPr>
        <p:spPr/>
        <p:txBody>
          <a:bodyPr/>
          <a:lstStyle/>
          <a:p>
            <a:fld id="{B4449E65-F43B-754A-977E-526E330D26B6}" type="slidenum">
              <a:rPr lang="en-US" smtClean="0"/>
              <a:t>51</a:t>
            </a:fld>
            <a:endParaRPr lang="en-US"/>
          </a:p>
        </p:txBody>
      </p:sp>
      <p:sp>
        <p:nvSpPr>
          <p:cNvPr id="9" name="Rounded Rectangular Callout 8">
            <a:extLst>
              <a:ext uri="{FF2B5EF4-FFF2-40B4-BE49-F238E27FC236}">
                <a16:creationId xmlns:a16="http://schemas.microsoft.com/office/drawing/2014/main" id="{F5541B48-E96A-4F3A-0CBE-06B21683C34B}"/>
              </a:ext>
            </a:extLst>
          </p:cNvPr>
          <p:cNvSpPr/>
          <p:nvPr/>
        </p:nvSpPr>
        <p:spPr>
          <a:xfrm>
            <a:off x="1014845" y="105049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Learn what I didn’t learn at Harvard!</a:t>
            </a:r>
            <a:endParaRPr lang="en-US" sz="2800" dirty="0">
              <a:solidFill>
                <a:srgbClr val="000000"/>
              </a:solidFill>
              <a:latin typeface="Calibri" panose="020F0502020204030204" pitchFamily="34" charset="0"/>
            </a:endParaRPr>
          </a:p>
          <a:p>
            <a:pPr lvl="0"/>
            <a:endParaRPr lang="en-US" sz="500" dirty="0"/>
          </a:p>
        </p:txBody>
      </p:sp>
      <p:sp>
        <p:nvSpPr>
          <p:cNvPr id="11" name="Rounded Rectangular Callout 10">
            <a:extLst>
              <a:ext uri="{FF2B5EF4-FFF2-40B4-BE49-F238E27FC236}">
                <a16:creationId xmlns:a16="http://schemas.microsoft.com/office/drawing/2014/main" id="{229149FB-3FF1-651B-DE74-F3195249253E}"/>
              </a:ext>
            </a:extLst>
          </p:cNvPr>
          <p:cNvSpPr/>
          <p:nvPr/>
        </p:nvSpPr>
        <p:spPr>
          <a:xfrm>
            <a:off x="1014845" y="2668307"/>
            <a:ext cx="10162309" cy="1177203"/>
          </a:xfrm>
          <a:prstGeom prst="wedgeRoundRectCallout">
            <a:avLst>
              <a:gd name="adj1" fmla="val 40517"/>
              <a:gd name="adj2" fmla="val 75446"/>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Relocate somewhere more sane.</a:t>
            </a:r>
          </a:p>
        </p:txBody>
      </p:sp>
      <p:sp>
        <p:nvSpPr>
          <p:cNvPr id="8" name="Rounded Rectangular Callout 7">
            <a:extLst>
              <a:ext uri="{FF2B5EF4-FFF2-40B4-BE49-F238E27FC236}">
                <a16:creationId xmlns:a16="http://schemas.microsoft.com/office/drawing/2014/main" id="{7B6727BD-8529-8A20-43C0-0069BC14F7FD}"/>
              </a:ext>
            </a:extLst>
          </p:cNvPr>
          <p:cNvSpPr/>
          <p:nvPr/>
        </p:nvSpPr>
        <p:spPr>
          <a:xfrm>
            <a:off x="1014845" y="4286118"/>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kern="100" dirty="0">
                <a:latin typeface="Aptos" panose="020B0004020202020204" pitchFamily="34" charset="0"/>
                <a:ea typeface="Aptos" panose="020B0004020202020204" pitchFamily="34" charset="0"/>
                <a:cs typeface="Times New Roman" panose="02020603050405020304" pitchFamily="18" charset="0"/>
              </a:rPr>
              <a:t>I’d like to retire from my retirement.</a:t>
            </a:r>
          </a:p>
        </p:txBody>
      </p:sp>
    </p:spTree>
    <p:extLst>
      <p:ext uri="{BB962C8B-B14F-4D97-AF65-F5344CB8AC3E}">
        <p14:creationId xmlns:p14="http://schemas.microsoft.com/office/powerpoint/2010/main" val="62386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C4D73-9EE2-89C1-1160-AD745734FE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3FE65-4BFA-601E-B462-AE772FE152B2}"/>
              </a:ext>
            </a:extLst>
          </p:cNvPr>
          <p:cNvSpPr>
            <a:spLocks noGrp="1"/>
          </p:cNvSpPr>
          <p:nvPr>
            <p:ph type="title"/>
          </p:nvPr>
        </p:nvSpPr>
        <p:spPr>
          <a:xfrm>
            <a:off x="1230946" y="540068"/>
            <a:ext cx="9373079" cy="1172208"/>
          </a:xfrm>
          <a:solidFill>
            <a:srgbClr val="A2222E"/>
          </a:solidFill>
        </p:spPr>
        <p:txBody>
          <a:bodyPr vert="horz" lIns="91440" tIns="45720" rIns="91440" bIns="45720" rtlCol="0" anchor="ctr">
            <a:normAutofit fontScale="90000"/>
          </a:bodyPr>
          <a:lstStyle/>
          <a:p>
            <a:r>
              <a:rPr lang="en-US" b="1" dirty="0">
                <a:solidFill>
                  <a:schemeClr val="bg1"/>
                </a:solidFill>
              </a:rPr>
              <a:t>What is your long-term residential plan?</a:t>
            </a:r>
          </a:p>
        </p:txBody>
      </p:sp>
      <p:sp>
        <p:nvSpPr>
          <p:cNvPr id="4" name="Footer Placeholder 3">
            <a:extLst>
              <a:ext uri="{FF2B5EF4-FFF2-40B4-BE49-F238E27FC236}">
                <a16:creationId xmlns:a16="http://schemas.microsoft.com/office/drawing/2014/main" id="{A9C73687-3F37-3E9D-A2B1-6443A135312C}"/>
              </a:ext>
            </a:extLst>
          </p:cNvPr>
          <p:cNvSpPr>
            <a:spLocks noGrp="1"/>
          </p:cNvSpPr>
          <p:nvPr>
            <p:ph type="ftr" sz="quarter" idx="11"/>
          </p:nvPr>
        </p:nvSpPr>
        <p:spPr>
          <a:xfrm>
            <a:off x="4038600" y="6409358"/>
            <a:ext cx="4114800" cy="365125"/>
          </a:xfrm>
        </p:spPr>
        <p:txBody>
          <a:bodyPr/>
          <a:lstStyle/>
          <a:p>
            <a:r>
              <a:rPr lang="en-US" dirty="0"/>
              <a:t>Jim</a:t>
            </a:r>
          </a:p>
        </p:txBody>
      </p:sp>
      <p:sp>
        <p:nvSpPr>
          <p:cNvPr id="5" name="Slide Number Placeholder 4">
            <a:extLst>
              <a:ext uri="{FF2B5EF4-FFF2-40B4-BE49-F238E27FC236}">
                <a16:creationId xmlns:a16="http://schemas.microsoft.com/office/drawing/2014/main" id="{4D512A68-307A-5277-7C53-21F372003719}"/>
              </a:ext>
            </a:extLst>
          </p:cNvPr>
          <p:cNvSpPr>
            <a:spLocks noGrp="1"/>
          </p:cNvSpPr>
          <p:nvPr>
            <p:ph type="sldNum" sz="quarter" idx="12"/>
          </p:nvPr>
        </p:nvSpPr>
        <p:spPr/>
        <p:txBody>
          <a:bodyPr/>
          <a:lstStyle/>
          <a:p>
            <a:fld id="{B4449E65-F43B-754A-977E-526E330D26B6}" type="slidenum">
              <a:rPr lang="en-US" smtClean="0"/>
              <a:t>52</a:t>
            </a:fld>
            <a:endParaRPr lang="en-US"/>
          </a:p>
        </p:txBody>
      </p:sp>
      <p:graphicFrame>
        <p:nvGraphicFramePr>
          <p:cNvPr id="3" name="Chart 2">
            <a:extLst>
              <a:ext uri="{FF2B5EF4-FFF2-40B4-BE49-F238E27FC236}">
                <a16:creationId xmlns:a16="http://schemas.microsoft.com/office/drawing/2014/main" id="{0BBF8467-E8F5-4011-AEF6-870EBB960C7F}"/>
              </a:ext>
            </a:extLst>
          </p:cNvPr>
          <p:cNvGraphicFramePr/>
          <p:nvPr>
            <p:extLst>
              <p:ext uri="{D42A27DB-BD31-4B8C-83A1-F6EECF244321}">
                <p14:modId xmlns:p14="http://schemas.microsoft.com/office/powerpoint/2010/main" val="2432011523"/>
              </p:ext>
            </p:extLst>
          </p:nvPr>
        </p:nvGraphicFramePr>
        <p:xfrm>
          <a:off x="1752229" y="1910392"/>
          <a:ext cx="8687542" cy="45701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707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1">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C7CFFC02-A0C7-41B9-897B-B8A1F4FF047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D6AEDCA-28D3-2B97-7BC1-8A79D2DC9120}"/>
              </a:ext>
            </a:extLst>
          </p:cNvPr>
          <p:cNvSpPr>
            <a:spLocks noGrp="1"/>
          </p:cNvSpPr>
          <p:nvPr>
            <p:ph type="ftr" sz="quarter" idx="11"/>
          </p:nvPr>
        </p:nvSpPr>
        <p:spPr/>
        <p:txBody>
          <a:bodyPr/>
          <a:lstStyle/>
          <a:p>
            <a:r>
              <a:rPr lang="en-US" dirty="0"/>
              <a:t>Jim</a:t>
            </a:r>
          </a:p>
        </p:txBody>
      </p:sp>
      <p:sp>
        <p:nvSpPr>
          <p:cNvPr id="5" name="Slide Number Placeholder 4">
            <a:extLst>
              <a:ext uri="{FF2B5EF4-FFF2-40B4-BE49-F238E27FC236}">
                <a16:creationId xmlns:a16="http://schemas.microsoft.com/office/drawing/2014/main" id="{297B0B63-8191-4540-6802-421B76FCBCA2}"/>
              </a:ext>
            </a:extLst>
          </p:cNvPr>
          <p:cNvSpPr>
            <a:spLocks noGrp="1"/>
          </p:cNvSpPr>
          <p:nvPr>
            <p:ph type="sldNum" sz="quarter" idx="12"/>
          </p:nvPr>
        </p:nvSpPr>
        <p:spPr/>
        <p:txBody>
          <a:bodyPr/>
          <a:lstStyle/>
          <a:p>
            <a:fld id="{B4449E65-F43B-754A-977E-526E330D26B6}" type="slidenum">
              <a:rPr lang="en-US" smtClean="0"/>
              <a:t>53</a:t>
            </a:fld>
            <a:endParaRPr lang="en-US"/>
          </a:p>
        </p:txBody>
      </p:sp>
      <p:sp>
        <p:nvSpPr>
          <p:cNvPr id="9" name="Rounded Rectangular Callout 8">
            <a:extLst>
              <a:ext uri="{FF2B5EF4-FFF2-40B4-BE49-F238E27FC236}">
                <a16:creationId xmlns:a16="http://schemas.microsoft.com/office/drawing/2014/main" id="{E92EDB69-F692-38BD-192E-0BC8FCCFD3DD}"/>
              </a:ext>
            </a:extLst>
          </p:cNvPr>
          <p:cNvSpPr/>
          <p:nvPr/>
        </p:nvSpPr>
        <p:spPr>
          <a:xfrm>
            <a:off x="1014845" y="105049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Downsize and move to somewhere warmer. Another country?</a:t>
            </a:r>
            <a:endParaRPr lang="en-US" sz="2800" dirty="0">
              <a:solidFill>
                <a:srgbClr val="000000"/>
              </a:solidFill>
              <a:latin typeface="Calibri" panose="020F0502020204030204" pitchFamily="34" charset="0"/>
            </a:endParaRPr>
          </a:p>
          <a:p>
            <a:pPr lvl="0"/>
            <a:endParaRPr lang="en-US" sz="500" dirty="0"/>
          </a:p>
        </p:txBody>
      </p:sp>
      <p:sp>
        <p:nvSpPr>
          <p:cNvPr id="11" name="Rounded Rectangular Callout 10">
            <a:extLst>
              <a:ext uri="{FF2B5EF4-FFF2-40B4-BE49-F238E27FC236}">
                <a16:creationId xmlns:a16="http://schemas.microsoft.com/office/drawing/2014/main" id="{8891AE00-296B-741F-3E2C-BB5D928D3067}"/>
              </a:ext>
            </a:extLst>
          </p:cNvPr>
          <p:cNvSpPr/>
          <p:nvPr/>
        </p:nvSpPr>
        <p:spPr>
          <a:xfrm>
            <a:off x="1014845" y="2668307"/>
            <a:ext cx="10162309" cy="1177203"/>
          </a:xfrm>
          <a:prstGeom prst="wedgeRoundRectCallout">
            <a:avLst>
              <a:gd name="adj1" fmla="val 40517"/>
              <a:gd name="adj2" fmla="val 75446"/>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Less snow! Lower taxes! But still close to family.</a:t>
            </a:r>
          </a:p>
        </p:txBody>
      </p:sp>
      <p:sp>
        <p:nvSpPr>
          <p:cNvPr id="8" name="Rounded Rectangular Callout 7">
            <a:extLst>
              <a:ext uri="{FF2B5EF4-FFF2-40B4-BE49-F238E27FC236}">
                <a16:creationId xmlns:a16="http://schemas.microsoft.com/office/drawing/2014/main" id="{7374412F-A686-C0EB-0DE3-6679E63879C5}"/>
              </a:ext>
            </a:extLst>
          </p:cNvPr>
          <p:cNvSpPr/>
          <p:nvPr/>
        </p:nvSpPr>
        <p:spPr>
          <a:xfrm>
            <a:off x="1014845" y="4286118"/>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kern="100" dirty="0">
                <a:latin typeface="Aptos" panose="020B0004020202020204" pitchFamily="34" charset="0"/>
                <a:ea typeface="Aptos" panose="020B0004020202020204" pitchFamily="34" charset="0"/>
                <a:cs typeface="Times New Roman" panose="02020603050405020304" pitchFamily="18" charset="0"/>
              </a:rPr>
              <a:t>“God laughs at plans.”</a:t>
            </a:r>
          </a:p>
        </p:txBody>
      </p:sp>
    </p:spTree>
    <p:extLst>
      <p:ext uri="{BB962C8B-B14F-4D97-AF65-F5344CB8AC3E}">
        <p14:creationId xmlns:p14="http://schemas.microsoft.com/office/powerpoint/2010/main" val="39503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6DF7F2D0-4332-DCFD-921B-C0725BF4D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FC695-22AD-0415-53EB-E46B6055CAEE}"/>
              </a:ext>
            </a:extLst>
          </p:cNvPr>
          <p:cNvSpPr>
            <a:spLocks noGrp="1"/>
          </p:cNvSpPr>
          <p:nvPr>
            <p:ph type="title"/>
          </p:nvPr>
        </p:nvSpPr>
        <p:spPr>
          <a:solidFill>
            <a:srgbClr val="A2222E"/>
          </a:solidFill>
        </p:spPr>
        <p:txBody>
          <a:bodyPr vert="horz" lIns="91440" tIns="45720" rIns="91440" bIns="45720" rtlCol="0" anchor="ctr">
            <a:normAutofit/>
          </a:bodyPr>
          <a:lstStyle/>
          <a:p>
            <a:r>
              <a:rPr lang="en-US" b="1" dirty="0">
                <a:solidFill>
                  <a:schemeClr val="bg1"/>
                </a:solidFill>
              </a:rPr>
              <a:t>What changes in the world over the past 45 years have affected you most?</a:t>
            </a:r>
          </a:p>
        </p:txBody>
      </p:sp>
      <p:sp>
        <p:nvSpPr>
          <p:cNvPr id="3" name="Content Placeholder 2">
            <a:extLst>
              <a:ext uri="{FF2B5EF4-FFF2-40B4-BE49-F238E27FC236}">
                <a16:creationId xmlns:a16="http://schemas.microsoft.com/office/drawing/2014/main" id="{338F75CD-E24C-C9C0-FFEE-B24B8C80EAA3}"/>
              </a:ext>
            </a:extLst>
          </p:cNvPr>
          <p:cNvSpPr>
            <a:spLocks noGrp="1"/>
          </p:cNvSpPr>
          <p:nvPr>
            <p:ph idx="1"/>
          </p:nvPr>
        </p:nvSpPr>
        <p:spPr>
          <a:xfrm>
            <a:off x="838200" y="2083205"/>
            <a:ext cx="10984606" cy="4351338"/>
          </a:xfrm>
        </p:spPr>
        <p:txBody>
          <a:bodyPr>
            <a:normAutofit fontScale="40000" lnSpcReduction="20000"/>
          </a:bodyPr>
          <a:lstStyle/>
          <a:p>
            <a:pPr marL="0" indent="0">
              <a:buNone/>
            </a:pPr>
            <a:endParaRPr lang="en-US" b="1" dirty="0"/>
          </a:p>
          <a:p>
            <a:pPr fontAlgn="base"/>
            <a:r>
              <a:rPr lang="en-US" sz="9600" b="1" dirty="0"/>
              <a:t>The double-edged sword of technological progress—internet, cell phones, and more</a:t>
            </a:r>
          </a:p>
          <a:p>
            <a:pPr fontAlgn="base"/>
            <a:r>
              <a:rPr lang="en-US" sz="9600" b="1" dirty="0"/>
              <a:t>Social progress—and backlash</a:t>
            </a:r>
          </a:p>
          <a:p>
            <a:pPr fontAlgn="base"/>
            <a:r>
              <a:rPr lang="en-US" sz="9600" b="1" dirty="0"/>
              <a:t>Trump and the rise of the extreme right</a:t>
            </a:r>
          </a:p>
          <a:p>
            <a:pPr fontAlgn="base"/>
            <a:r>
              <a:rPr lang="en-US" sz="9600" b="1" dirty="0"/>
              <a:t>Fractures: socioeconomic, political, cultural   </a:t>
            </a:r>
          </a:p>
          <a:p>
            <a:pPr fontAlgn="base"/>
            <a:r>
              <a:rPr lang="en-US" sz="9600" b="1" dirty="0"/>
              <a:t>Higher-ed battles over ideology, content, control</a:t>
            </a:r>
          </a:p>
        </p:txBody>
      </p:sp>
      <p:sp>
        <p:nvSpPr>
          <p:cNvPr id="5" name="Slide Number Placeholder 4">
            <a:extLst>
              <a:ext uri="{FF2B5EF4-FFF2-40B4-BE49-F238E27FC236}">
                <a16:creationId xmlns:a16="http://schemas.microsoft.com/office/drawing/2014/main" id="{906771CA-C336-CEFE-71C5-9008DD209600}"/>
              </a:ext>
            </a:extLst>
          </p:cNvPr>
          <p:cNvSpPr>
            <a:spLocks noGrp="1"/>
          </p:cNvSpPr>
          <p:nvPr>
            <p:ph type="sldNum" sz="quarter" idx="12"/>
          </p:nvPr>
        </p:nvSpPr>
        <p:spPr/>
        <p:txBody>
          <a:bodyPr/>
          <a:lstStyle/>
          <a:p>
            <a:fld id="{B4449E65-F43B-754A-977E-526E330D26B6}" type="slidenum">
              <a:rPr lang="en-US" smtClean="0"/>
              <a:t>54</a:t>
            </a:fld>
            <a:endParaRPr lang="en-US"/>
          </a:p>
        </p:txBody>
      </p:sp>
      <p:sp>
        <p:nvSpPr>
          <p:cNvPr id="8" name="Footer Placeholder 3">
            <a:extLst>
              <a:ext uri="{FF2B5EF4-FFF2-40B4-BE49-F238E27FC236}">
                <a16:creationId xmlns:a16="http://schemas.microsoft.com/office/drawing/2014/main" id="{D8B12FCF-CB47-92E8-BABB-45CF42FE3D6E}"/>
              </a:ext>
            </a:extLst>
          </p:cNvPr>
          <p:cNvSpPr>
            <a:spLocks noGrp="1"/>
          </p:cNvSpPr>
          <p:nvPr>
            <p:ph type="ftr" sz="quarter" idx="11"/>
          </p:nvPr>
        </p:nvSpPr>
        <p:spPr>
          <a:xfrm>
            <a:off x="4038600" y="6356350"/>
            <a:ext cx="4114800" cy="365125"/>
          </a:xfrm>
        </p:spPr>
        <p:txBody>
          <a:bodyPr/>
          <a:lstStyle/>
          <a:p>
            <a:r>
              <a:rPr lang="en-US" dirty="0"/>
              <a:t>Barbara</a:t>
            </a:r>
          </a:p>
        </p:txBody>
      </p:sp>
    </p:spTree>
    <p:extLst>
      <p:ext uri="{BB962C8B-B14F-4D97-AF65-F5344CB8AC3E}">
        <p14:creationId xmlns:p14="http://schemas.microsoft.com/office/powerpoint/2010/main" val="2084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A96E8E51-5937-1099-DD58-5C979CCCBDB8}"/>
            </a:ext>
          </a:extLst>
        </p:cNvPr>
        <p:cNvGrpSpPr/>
        <p:nvPr/>
      </p:nvGrpSpPr>
      <p:grpSpPr>
        <a:xfrm>
          <a:off x="0" y="0"/>
          <a:ext cx="0" cy="0"/>
          <a:chOff x="0" y="0"/>
          <a:chExt cx="0" cy="0"/>
        </a:xfrm>
      </p:grpSpPr>
      <p:sp>
        <p:nvSpPr>
          <p:cNvPr id="3" name="Footer Placeholder 3">
            <a:extLst>
              <a:ext uri="{FF2B5EF4-FFF2-40B4-BE49-F238E27FC236}">
                <a16:creationId xmlns:a16="http://schemas.microsoft.com/office/drawing/2014/main" id="{3EC4C94F-EEBA-20D6-8759-964ABB6B9E9F}"/>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EE7F0CB7-13CE-7B19-D64B-9DAE83B3DADF}"/>
              </a:ext>
            </a:extLst>
          </p:cNvPr>
          <p:cNvSpPr>
            <a:spLocks noGrp="1"/>
          </p:cNvSpPr>
          <p:nvPr>
            <p:ph type="sldNum" sz="quarter" idx="12"/>
          </p:nvPr>
        </p:nvSpPr>
        <p:spPr/>
        <p:txBody>
          <a:bodyPr/>
          <a:lstStyle/>
          <a:p>
            <a:fld id="{B4449E65-F43B-754A-977E-526E330D26B6}" type="slidenum">
              <a:rPr lang="en-US" smtClean="0"/>
              <a:t>55</a:t>
            </a:fld>
            <a:endParaRPr lang="en-US"/>
          </a:p>
        </p:txBody>
      </p:sp>
      <p:sp>
        <p:nvSpPr>
          <p:cNvPr id="9" name="Rounded Rectangular Callout 8">
            <a:extLst>
              <a:ext uri="{FF2B5EF4-FFF2-40B4-BE49-F238E27FC236}">
                <a16:creationId xmlns:a16="http://schemas.microsoft.com/office/drawing/2014/main" id="{3D091C20-37E2-2E85-CBBB-EC8ED423B9B0}"/>
              </a:ext>
            </a:extLst>
          </p:cNvPr>
          <p:cNvSpPr/>
          <p:nvPr/>
        </p:nvSpPr>
        <p:spPr>
          <a:xfrm>
            <a:off x="1014845" y="73218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Social media wants to eat my brain. I'm tempted to let it.  But then I walk outside in nature and think, "This is better.”</a:t>
            </a:r>
          </a:p>
        </p:txBody>
      </p:sp>
      <p:sp>
        <p:nvSpPr>
          <p:cNvPr id="10" name="Rounded Rectangular Callout 9">
            <a:extLst>
              <a:ext uri="{FF2B5EF4-FFF2-40B4-BE49-F238E27FC236}">
                <a16:creationId xmlns:a16="http://schemas.microsoft.com/office/drawing/2014/main" id="{A26C31D2-E2CA-31DB-4638-A040848B4BC7}"/>
              </a:ext>
            </a:extLst>
          </p:cNvPr>
          <p:cNvSpPr/>
          <p:nvPr/>
        </p:nvSpPr>
        <p:spPr>
          <a:xfrm>
            <a:off x="1014845" y="2345635"/>
            <a:ext cx="10162309" cy="1987826"/>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I was living in Berlin and working as a nuclear engineer when Chernobyl occurred, and it definitely changed my approach to my field and started me on a career change.  But it is the changes in the past 15 months in our country that have affected me most deeply in ways I wouldn't have expected at my age.</a:t>
            </a:r>
            <a:endParaRPr lang="en-US" sz="2400" dirty="0">
              <a:solidFill>
                <a:schemeClr val="bg1"/>
              </a:solidFill>
            </a:endParaRPr>
          </a:p>
        </p:txBody>
      </p:sp>
      <p:sp>
        <p:nvSpPr>
          <p:cNvPr id="11" name="Rounded Rectangular Callout 10">
            <a:extLst>
              <a:ext uri="{FF2B5EF4-FFF2-40B4-BE49-F238E27FC236}">
                <a16:creationId xmlns:a16="http://schemas.microsoft.com/office/drawing/2014/main" id="{9BAC9999-B3B6-6BC3-5257-94946CFF39DE}"/>
              </a:ext>
            </a:extLst>
          </p:cNvPr>
          <p:cNvSpPr/>
          <p:nvPr/>
        </p:nvSpPr>
        <p:spPr>
          <a:xfrm>
            <a:off x="1014845" y="500336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The realization that we're really at the mercy of the oligarchy, many of whom were educated at our alma mater and its peer institutions.</a:t>
            </a:r>
          </a:p>
        </p:txBody>
      </p:sp>
    </p:spTree>
    <p:extLst>
      <p:ext uri="{BB962C8B-B14F-4D97-AF65-F5344CB8AC3E}">
        <p14:creationId xmlns:p14="http://schemas.microsoft.com/office/powerpoint/2010/main" val="32474938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6795669F-4714-DFA2-C77B-2D688E4139CF}"/>
            </a:ext>
          </a:extLst>
        </p:cNvPr>
        <p:cNvGrpSpPr/>
        <p:nvPr/>
      </p:nvGrpSpPr>
      <p:grpSpPr>
        <a:xfrm>
          <a:off x="0" y="0"/>
          <a:ext cx="0" cy="0"/>
          <a:chOff x="0" y="0"/>
          <a:chExt cx="0" cy="0"/>
        </a:xfrm>
      </p:grpSpPr>
      <p:sp>
        <p:nvSpPr>
          <p:cNvPr id="3" name="Footer Placeholder 3">
            <a:extLst>
              <a:ext uri="{FF2B5EF4-FFF2-40B4-BE49-F238E27FC236}">
                <a16:creationId xmlns:a16="http://schemas.microsoft.com/office/drawing/2014/main" id="{38515E2D-1499-B674-E473-83D8949097A5}"/>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17BBCDD9-4396-7A87-4665-1F26D4C597F7}"/>
              </a:ext>
            </a:extLst>
          </p:cNvPr>
          <p:cNvSpPr>
            <a:spLocks noGrp="1"/>
          </p:cNvSpPr>
          <p:nvPr>
            <p:ph type="sldNum" sz="quarter" idx="12"/>
          </p:nvPr>
        </p:nvSpPr>
        <p:spPr/>
        <p:txBody>
          <a:bodyPr/>
          <a:lstStyle/>
          <a:p>
            <a:fld id="{B4449E65-F43B-754A-977E-526E330D26B6}" type="slidenum">
              <a:rPr lang="en-US" smtClean="0"/>
              <a:t>56</a:t>
            </a:fld>
            <a:endParaRPr lang="en-US"/>
          </a:p>
        </p:txBody>
      </p:sp>
      <p:sp>
        <p:nvSpPr>
          <p:cNvPr id="9" name="Rounded Rectangular Callout 8">
            <a:extLst>
              <a:ext uri="{FF2B5EF4-FFF2-40B4-BE49-F238E27FC236}">
                <a16:creationId xmlns:a16="http://schemas.microsoft.com/office/drawing/2014/main" id="{4CCD28C9-6CE4-DA4D-9DB9-7EA126B047E0}"/>
              </a:ext>
            </a:extLst>
          </p:cNvPr>
          <p:cNvSpPr/>
          <p:nvPr/>
        </p:nvSpPr>
        <p:spPr>
          <a:xfrm>
            <a:off x="1014845" y="708339"/>
            <a:ext cx="10162309" cy="1693806"/>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The two countries where I expected to feel the most safe—USA and Israel—are not safe and I am ashamed of the policies and practices of both. It is very disconcerting—at this age—to feel like I don't have a country anymore.</a:t>
            </a:r>
          </a:p>
        </p:txBody>
      </p:sp>
      <p:sp>
        <p:nvSpPr>
          <p:cNvPr id="10" name="Rounded Rectangular Callout 9">
            <a:extLst>
              <a:ext uri="{FF2B5EF4-FFF2-40B4-BE49-F238E27FC236}">
                <a16:creationId xmlns:a16="http://schemas.microsoft.com/office/drawing/2014/main" id="{E98D4ED4-04EA-BA05-FF73-828032066374}"/>
              </a:ext>
            </a:extLst>
          </p:cNvPr>
          <p:cNvSpPr/>
          <p:nvPr/>
        </p:nvSpPr>
        <p:spPr>
          <a:xfrm>
            <a:off x="1014845" y="2912767"/>
            <a:ext cx="10162309" cy="1427846"/>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am glad I’ll leave academia before AI utterly destroys it. Our students are already reading much less than they used to and using AI and Google instead of doing research….</a:t>
            </a:r>
          </a:p>
        </p:txBody>
      </p:sp>
      <p:sp>
        <p:nvSpPr>
          <p:cNvPr id="11" name="Rounded Rectangular Callout 10">
            <a:extLst>
              <a:ext uri="{FF2B5EF4-FFF2-40B4-BE49-F238E27FC236}">
                <a16:creationId xmlns:a16="http://schemas.microsoft.com/office/drawing/2014/main" id="{9B6F3628-B6E4-59C7-0125-4A31D22A908D}"/>
              </a:ext>
            </a:extLst>
          </p:cNvPr>
          <p:cNvSpPr/>
          <p:nvPr/>
        </p:nvSpPr>
        <p:spPr>
          <a:xfrm>
            <a:off x="1001966" y="4835953"/>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detest the loss of human connection resulting from gazing into little glass screens.</a:t>
            </a:r>
          </a:p>
        </p:txBody>
      </p:sp>
    </p:spTree>
    <p:extLst>
      <p:ext uri="{BB962C8B-B14F-4D97-AF65-F5344CB8AC3E}">
        <p14:creationId xmlns:p14="http://schemas.microsoft.com/office/powerpoint/2010/main" val="19903231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280C-DA4F-82AD-3407-97E40B5254B7}"/>
              </a:ext>
            </a:extLst>
          </p:cNvPr>
          <p:cNvSpPr>
            <a:spLocks noGrp="1"/>
          </p:cNvSpPr>
          <p:nvPr>
            <p:ph type="title"/>
          </p:nvPr>
        </p:nvSpPr>
        <p:spPr>
          <a:xfrm>
            <a:off x="565991" y="394767"/>
            <a:ext cx="11060018" cy="1159077"/>
          </a:xfrm>
          <a:solidFill>
            <a:srgbClr val="A2222E"/>
          </a:solidFill>
        </p:spPr>
        <p:txBody>
          <a:bodyPr vert="horz" lIns="91440" tIns="45720" rIns="91440" bIns="45720" rtlCol="0" anchor="ctr">
            <a:normAutofit fontScale="90000"/>
          </a:bodyPr>
          <a:lstStyle/>
          <a:p>
            <a:r>
              <a:rPr lang="en-US" b="1" dirty="0">
                <a:solidFill>
                  <a:schemeClr val="bg1"/>
                </a:solidFill>
              </a:rPr>
              <a:t>What has been most satisfying to you in your professional career?</a:t>
            </a:r>
          </a:p>
        </p:txBody>
      </p:sp>
      <p:sp>
        <p:nvSpPr>
          <p:cNvPr id="13" name="Content Placeholder 11">
            <a:extLst>
              <a:ext uri="{FF2B5EF4-FFF2-40B4-BE49-F238E27FC236}">
                <a16:creationId xmlns:a16="http://schemas.microsoft.com/office/drawing/2014/main" id="{54652751-3095-D009-296A-E3BF4691A57C}"/>
              </a:ext>
            </a:extLst>
          </p:cNvPr>
          <p:cNvSpPr>
            <a:spLocks noGrp="1"/>
          </p:cNvSpPr>
          <p:nvPr>
            <p:ph idx="1"/>
          </p:nvPr>
        </p:nvSpPr>
        <p:spPr>
          <a:xfrm>
            <a:off x="838200" y="1742868"/>
            <a:ext cx="10515600" cy="4978607"/>
          </a:xfrm>
        </p:spPr>
        <p:txBody>
          <a:bodyPr>
            <a:noAutofit/>
          </a:bodyPr>
          <a:lstStyle/>
          <a:p>
            <a:r>
              <a:rPr lang="en-US" b="1" dirty="0"/>
              <a:t>Teaching and mentoring, inspiring the next generation</a:t>
            </a:r>
          </a:p>
          <a:p>
            <a:r>
              <a:rPr lang="en-US" b="1" dirty="0"/>
              <a:t>Advancing medical treatment in the US and abroad</a:t>
            </a:r>
          </a:p>
          <a:p>
            <a:r>
              <a:rPr lang="en-US" b="1" dirty="0"/>
              <a:t>Lawyerly accomplishments – helping and protecting people</a:t>
            </a:r>
          </a:p>
          <a:p>
            <a:r>
              <a:rPr lang="en-US" b="1" dirty="0"/>
              <a:t>Advancing technology – helping people, new understanding</a:t>
            </a:r>
          </a:p>
          <a:p>
            <a:r>
              <a:rPr lang="en-US" b="1" dirty="0"/>
              <a:t>Improving international relations</a:t>
            </a:r>
          </a:p>
          <a:p>
            <a:r>
              <a:rPr lang="en-US" b="1" dirty="0"/>
              <a:t>Improving the world, increasing sustainability</a:t>
            </a:r>
          </a:p>
          <a:p>
            <a:r>
              <a:rPr lang="en-US" b="1" dirty="0"/>
              <a:t>Adding to the sum of human knowledge</a:t>
            </a:r>
          </a:p>
          <a:p>
            <a:r>
              <a:rPr lang="en-US" b="1" dirty="0"/>
              <a:t>A job well done</a:t>
            </a:r>
          </a:p>
          <a:p>
            <a:r>
              <a:rPr lang="en-US" b="1" dirty="0"/>
              <a:t>Making a difference</a:t>
            </a:r>
          </a:p>
          <a:p>
            <a:r>
              <a:rPr lang="en-US" b="1" dirty="0"/>
              <a:t>Retiring!</a:t>
            </a:r>
          </a:p>
        </p:txBody>
      </p:sp>
      <p:sp>
        <p:nvSpPr>
          <p:cNvPr id="4" name="Footer Placeholder 3">
            <a:extLst>
              <a:ext uri="{FF2B5EF4-FFF2-40B4-BE49-F238E27FC236}">
                <a16:creationId xmlns:a16="http://schemas.microsoft.com/office/drawing/2014/main" id="{ABBE7748-2B45-A091-1A21-AB5AB64346DD}"/>
              </a:ext>
            </a:extLst>
          </p:cNvPr>
          <p:cNvSpPr>
            <a:spLocks noGrp="1"/>
          </p:cNvSpPr>
          <p:nvPr>
            <p:ph type="ftr" sz="quarter" idx="11"/>
          </p:nvPr>
        </p:nvSpPr>
        <p:spPr>
          <a:xfrm>
            <a:off x="4038600" y="6492875"/>
            <a:ext cx="4114800" cy="365125"/>
          </a:xfrm>
        </p:spPr>
        <p:txBody>
          <a:bodyPr/>
          <a:lstStyle/>
          <a:p>
            <a:r>
              <a:rPr lang="en-US" dirty="0"/>
              <a:t>Todd</a:t>
            </a:r>
          </a:p>
        </p:txBody>
      </p:sp>
      <p:sp>
        <p:nvSpPr>
          <p:cNvPr id="5" name="Slide Number Placeholder 4">
            <a:extLst>
              <a:ext uri="{FF2B5EF4-FFF2-40B4-BE49-F238E27FC236}">
                <a16:creationId xmlns:a16="http://schemas.microsoft.com/office/drawing/2014/main" id="{9638D783-C233-18DD-EAB6-960F35ABD8E3}"/>
              </a:ext>
            </a:extLst>
          </p:cNvPr>
          <p:cNvSpPr>
            <a:spLocks noGrp="1"/>
          </p:cNvSpPr>
          <p:nvPr>
            <p:ph type="sldNum" sz="quarter" idx="12"/>
          </p:nvPr>
        </p:nvSpPr>
        <p:spPr/>
        <p:txBody>
          <a:bodyPr/>
          <a:lstStyle/>
          <a:p>
            <a:fld id="{B4449E65-F43B-754A-977E-526E330D26B6}" type="slidenum">
              <a:rPr lang="en-US" smtClean="0"/>
              <a:t>57</a:t>
            </a:fld>
            <a:endParaRPr lang="en-US" dirty="0"/>
          </a:p>
        </p:txBody>
      </p:sp>
    </p:spTree>
    <p:extLst>
      <p:ext uri="{BB962C8B-B14F-4D97-AF65-F5344CB8AC3E}">
        <p14:creationId xmlns:p14="http://schemas.microsoft.com/office/powerpoint/2010/main" val="2217929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 calcmode="lin" valueType="num">
                                      <p:cBhvr additive="base">
                                        <p:cTn id="37" dur="500" fill="hold"/>
                                        <p:tgtEl>
                                          <p:spTgt spid="1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3">
                                            <p:txEl>
                                              <p:pRg st="6" end="6"/>
                                            </p:txEl>
                                          </p:spTgt>
                                        </p:tgtEl>
                                        <p:attrNameLst>
                                          <p:attrName>style.visibility</p:attrName>
                                        </p:attrNameLst>
                                      </p:cBhvr>
                                      <p:to>
                                        <p:strVal val="visible"/>
                                      </p:to>
                                    </p:set>
                                    <p:anim calcmode="lin" valueType="num">
                                      <p:cBhvr additive="base">
                                        <p:cTn id="43" dur="500" fill="hold"/>
                                        <p:tgtEl>
                                          <p:spTgt spid="1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3">
                                            <p:txEl>
                                              <p:pRg st="7" end="7"/>
                                            </p:txEl>
                                          </p:spTgt>
                                        </p:tgtEl>
                                        <p:attrNameLst>
                                          <p:attrName>style.visibility</p:attrName>
                                        </p:attrNameLst>
                                      </p:cBhvr>
                                      <p:to>
                                        <p:strVal val="visible"/>
                                      </p:to>
                                    </p:set>
                                    <p:anim calcmode="lin" valueType="num">
                                      <p:cBhvr additive="base">
                                        <p:cTn id="49" dur="500" fill="hold"/>
                                        <p:tgtEl>
                                          <p:spTgt spid="1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3">
                                            <p:txEl>
                                              <p:pRg st="8" end="8"/>
                                            </p:txEl>
                                          </p:spTgt>
                                        </p:tgtEl>
                                        <p:attrNameLst>
                                          <p:attrName>style.visibility</p:attrName>
                                        </p:attrNameLst>
                                      </p:cBhvr>
                                      <p:to>
                                        <p:strVal val="visible"/>
                                      </p:to>
                                    </p:set>
                                    <p:anim calcmode="lin" valueType="num">
                                      <p:cBhvr additive="base">
                                        <p:cTn id="55" dur="500" fill="hold"/>
                                        <p:tgtEl>
                                          <p:spTgt spid="1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3">
                                            <p:txEl>
                                              <p:pRg st="9" end="9"/>
                                            </p:txEl>
                                          </p:spTgt>
                                        </p:tgtEl>
                                        <p:attrNameLst>
                                          <p:attrName>style.visibility</p:attrName>
                                        </p:attrNameLst>
                                      </p:cBhvr>
                                      <p:to>
                                        <p:strVal val="visible"/>
                                      </p:to>
                                    </p:set>
                                    <p:anim calcmode="lin" valueType="num">
                                      <p:cBhvr additive="base">
                                        <p:cTn id="61" dur="500" fill="hold"/>
                                        <p:tgtEl>
                                          <p:spTgt spid="13">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8"/>
            <a:lum/>
          </a:blip>
          <a:srcRect/>
          <a:stretch>
            <a:fillRect t="-9000" b="-9000"/>
          </a:stretch>
        </a:blipFill>
        <a:effectLst/>
      </p:bgPr>
    </p:bg>
    <p:spTree>
      <p:nvGrpSpPr>
        <p:cNvPr id="1" name="">
          <a:extLst>
            <a:ext uri="{FF2B5EF4-FFF2-40B4-BE49-F238E27FC236}">
              <a16:creationId xmlns:a16="http://schemas.microsoft.com/office/drawing/2014/main" id="{6FD32A8F-BCD9-FC12-4C9B-1DFE41CDD00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23485B-ADCB-F67E-B617-D860BB92EFE5}"/>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467B7509-7566-08B2-9D3B-70246760FEB0}"/>
              </a:ext>
            </a:extLst>
          </p:cNvPr>
          <p:cNvSpPr>
            <a:spLocks noGrp="1"/>
          </p:cNvSpPr>
          <p:nvPr>
            <p:ph type="sldNum" sz="quarter" idx="12"/>
          </p:nvPr>
        </p:nvSpPr>
        <p:spPr/>
        <p:txBody>
          <a:bodyPr/>
          <a:lstStyle/>
          <a:p>
            <a:fld id="{B4449E65-F43B-754A-977E-526E330D26B6}" type="slidenum">
              <a:rPr lang="en-US" smtClean="0"/>
              <a:t>58</a:t>
            </a:fld>
            <a:endParaRPr lang="en-US"/>
          </a:p>
        </p:txBody>
      </p:sp>
      <p:sp>
        <p:nvSpPr>
          <p:cNvPr id="9" name="Rounded Rectangular Callout 8">
            <a:extLst>
              <a:ext uri="{FF2B5EF4-FFF2-40B4-BE49-F238E27FC236}">
                <a16:creationId xmlns:a16="http://schemas.microsoft.com/office/drawing/2014/main" id="{6549B28C-0A56-F0CD-4537-CE05B6EEDF66}"/>
              </a:ext>
            </a:extLst>
          </p:cNvPr>
          <p:cNvSpPr/>
          <p:nvPr/>
        </p:nvSpPr>
        <p:spPr>
          <a:xfrm>
            <a:off x="1150632" y="551767"/>
            <a:ext cx="10162309" cy="1173524"/>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The "aha" lightbulb moments when a student suddenly understands something.</a:t>
            </a:r>
          </a:p>
        </p:txBody>
      </p:sp>
      <p:sp>
        <p:nvSpPr>
          <p:cNvPr id="10" name="Rounded Rectangular Callout 9">
            <a:extLst>
              <a:ext uri="{FF2B5EF4-FFF2-40B4-BE49-F238E27FC236}">
                <a16:creationId xmlns:a16="http://schemas.microsoft.com/office/drawing/2014/main" id="{15AE2DF0-6C21-E62C-09AD-A55B1FE62B40}"/>
              </a:ext>
            </a:extLst>
          </p:cNvPr>
          <p:cNvSpPr/>
          <p:nvPr/>
        </p:nvSpPr>
        <p:spPr>
          <a:xfrm>
            <a:off x="1150632" y="5132710"/>
            <a:ext cx="10162309" cy="1214684"/>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The moments when I could really bring the fun: it was a real high when the cards were flying and people were winning and tipping me like crazy.</a:t>
            </a:r>
            <a:endParaRPr lang="en-US" sz="2800" dirty="0">
              <a:solidFill>
                <a:schemeClr val="bg1"/>
              </a:solidFill>
            </a:endParaRPr>
          </a:p>
        </p:txBody>
      </p:sp>
      <p:sp>
        <p:nvSpPr>
          <p:cNvPr id="11" name="Rounded Rectangular Callout 10">
            <a:extLst>
              <a:ext uri="{FF2B5EF4-FFF2-40B4-BE49-F238E27FC236}">
                <a16:creationId xmlns:a16="http://schemas.microsoft.com/office/drawing/2014/main" id="{87B44702-4BAB-1F75-8BA0-FD865ACAC289}"/>
              </a:ext>
            </a:extLst>
          </p:cNvPr>
          <p:cNvSpPr/>
          <p:nvPr/>
        </p:nvSpPr>
        <p:spPr>
          <a:xfrm>
            <a:off x="1167242" y="3690298"/>
            <a:ext cx="10162309" cy="1085388"/>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Relationships with people that carry on.</a:t>
            </a:r>
          </a:p>
        </p:txBody>
      </p:sp>
      <p:sp>
        <p:nvSpPr>
          <p:cNvPr id="2" name="Rounded Rectangular Callout 1">
            <a:extLst>
              <a:ext uri="{FF2B5EF4-FFF2-40B4-BE49-F238E27FC236}">
                <a16:creationId xmlns:a16="http://schemas.microsoft.com/office/drawing/2014/main" id="{BCF93BB6-7C1E-BFEC-156D-9A3283578C22}"/>
              </a:ext>
            </a:extLst>
          </p:cNvPr>
          <p:cNvSpPr/>
          <p:nvPr/>
        </p:nvSpPr>
        <p:spPr>
          <a:xfrm>
            <a:off x="1191491" y="2140030"/>
            <a:ext cx="10162309" cy="1173524"/>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Tangible signs that my research has added to scientific knowledge.</a:t>
            </a:r>
          </a:p>
        </p:txBody>
      </p:sp>
    </p:spTree>
    <p:extLst>
      <p:ext uri="{BB962C8B-B14F-4D97-AF65-F5344CB8AC3E}">
        <p14:creationId xmlns:p14="http://schemas.microsoft.com/office/powerpoint/2010/main" val="31905236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74F05B99-79AD-3464-1672-B52CA1DDEF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795A9B-2D6B-988F-6226-B1EE81A945A8}"/>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4D2F0164-D893-E3C5-6A2F-A6D6742FA8A9}"/>
              </a:ext>
            </a:extLst>
          </p:cNvPr>
          <p:cNvSpPr>
            <a:spLocks noGrp="1"/>
          </p:cNvSpPr>
          <p:nvPr>
            <p:ph type="sldNum" sz="quarter" idx="12"/>
          </p:nvPr>
        </p:nvSpPr>
        <p:spPr/>
        <p:txBody>
          <a:bodyPr/>
          <a:lstStyle/>
          <a:p>
            <a:fld id="{B4449E65-F43B-754A-977E-526E330D26B6}" type="slidenum">
              <a:rPr lang="en-US" smtClean="0"/>
              <a:t>59</a:t>
            </a:fld>
            <a:endParaRPr lang="en-US"/>
          </a:p>
        </p:txBody>
      </p:sp>
      <p:sp>
        <p:nvSpPr>
          <p:cNvPr id="9" name="Rounded Rectangular Callout 8">
            <a:extLst>
              <a:ext uri="{FF2B5EF4-FFF2-40B4-BE49-F238E27FC236}">
                <a16:creationId xmlns:a16="http://schemas.microsoft.com/office/drawing/2014/main" id="{DAB245FF-149F-93E4-A20C-DD53A3A7CAAE}"/>
              </a:ext>
            </a:extLst>
          </p:cNvPr>
          <p:cNvSpPr/>
          <p:nvPr/>
        </p:nvSpPr>
        <p:spPr>
          <a:xfrm>
            <a:off x="1014845" y="790332"/>
            <a:ext cx="10162309" cy="1244528"/>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Writing software that allowed paraplegic kids to play Nintendo.</a:t>
            </a:r>
          </a:p>
        </p:txBody>
      </p:sp>
      <p:sp>
        <p:nvSpPr>
          <p:cNvPr id="10" name="Rounded Rectangular Callout 9">
            <a:extLst>
              <a:ext uri="{FF2B5EF4-FFF2-40B4-BE49-F238E27FC236}">
                <a16:creationId xmlns:a16="http://schemas.microsoft.com/office/drawing/2014/main" id="{E41F916B-C4A4-340F-5B1D-9466491E1836}"/>
              </a:ext>
            </a:extLst>
          </p:cNvPr>
          <p:cNvSpPr/>
          <p:nvPr/>
        </p:nvSpPr>
        <p:spPr>
          <a:xfrm>
            <a:off x="1014845" y="2523040"/>
            <a:ext cx="10162309" cy="1839351"/>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Discovering and enabling others to discover new phenomena in the world that we just were not expecting and then had to try and explain.</a:t>
            </a:r>
          </a:p>
        </p:txBody>
      </p:sp>
      <p:sp>
        <p:nvSpPr>
          <p:cNvPr id="11" name="Rounded Rectangular Callout 10">
            <a:extLst>
              <a:ext uri="{FF2B5EF4-FFF2-40B4-BE49-F238E27FC236}">
                <a16:creationId xmlns:a16="http://schemas.microsoft.com/office/drawing/2014/main" id="{8AF069DE-BA92-3CCE-3C92-4D84A31C70C9}"/>
              </a:ext>
            </a:extLst>
          </p:cNvPr>
          <p:cNvSpPr/>
          <p:nvPr/>
        </p:nvSpPr>
        <p:spPr>
          <a:xfrm>
            <a:off x="1014845" y="4943061"/>
            <a:ext cx="10162309" cy="1219200"/>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Feeling as if by my professional choices I have made the world incrementally better.</a:t>
            </a:r>
          </a:p>
        </p:txBody>
      </p:sp>
    </p:spTree>
    <p:extLst>
      <p:ext uri="{BB962C8B-B14F-4D97-AF65-F5344CB8AC3E}">
        <p14:creationId xmlns:p14="http://schemas.microsoft.com/office/powerpoint/2010/main" val="7554922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280C-DA4F-82AD-3407-97E40B5254B7}"/>
              </a:ext>
            </a:extLst>
          </p:cNvPr>
          <p:cNvSpPr>
            <a:spLocks noGrp="1"/>
          </p:cNvSpPr>
          <p:nvPr>
            <p:ph type="title"/>
          </p:nvPr>
        </p:nvSpPr>
        <p:spPr>
          <a:xfrm>
            <a:off x="1409460" y="417429"/>
            <a:ext cx="9373079" cy="882869"/>
          </a:xfrm>
          <a:solidFill>
            <a:srgbClr val="A2222E"/>
          </a:solidFill>
        </p:spPr>
        <p:txBody>
          <a:bodyPr vert="horz" lIns="91440" tIns="45720" rIns="91440" bIns="45720" rtlCol="0" anchor="ctr">
            <a:normAutofit/>
          </a:bodyPr>
          <a:lstStyle/>
          <a:p>
            <a:r>
              <a:rPr lang="en-US" b="1" dirty="0">
                <a:solidFill>
                  <a:schemeClr val="bg1"/>
                </a:solidFill>
              </a:rPr>
              <a:t>2. What was your concentration?</a:t>
            </a:r>
          </a:p>
        </p:txBody>
      </p:sp>
      <p:sp>
        <p:nvSpPr>
          <p:cNvPr id="4" name="Footer Placeholder 3">
            <a:extLst>
              <a:ext uri="{FF2B5EF4-FFF2-40B4-BE49-F238E27FC236}">
                <a16:creationId xmlns:a16="http://schemas.microsoft.com/office/drawing/2014/main" id="{ABBE7748-2B45-A091-1A21-AB5AB64346DD}"/>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9638D783-C233-18DD-EAB6-960F35ABD8E3}"/>
              </a:ext>
            </a:extLst>
          </p:cNvPr>
          <p:cNvSpPr>
            <a:spLocks noGrp="1"/>
          </p:cNvSpPr>
          <p:nvPr>
            <p:ph type="sldNum" sz="quarter" idx="12"/>
          </p:nvPr>
        </p:nvSpPr>
        <p:spPr/>
        <p:txBody>
          <a:bodyPr/>
          <a:lstStyle/>
          <a:p>
            <a:fld id="{B4449E65-F43B-754A-977E-526E330D26B6}" type="slidenum">
              <a:rPr lang="en-US" smtClean="0"/>
              <a:t>6</a:t>
            </a:fld>
            <a:endParaRPr lang="en-US"/>
          </a:p>
        </p:txBody>
      </p:sp>
      <p:pic>
        <p:nvPicPr>
          <p:cNvPr id="7" name="Picture 6">
            <a:extLst>
              <a:ext uri="{FF2B5EF4-FFF2-40B4-BE49-F238E27FC236}">
                <a16:creationId xmlns:a16="http://schemas.microsoft.com/office/drawing/2014/main" id="{57360EE2-B206-A70F-781A-D88FB685EC0B}"/>
              </a:ext>
            </a:extLst>
          </p:cNvPr>
          <p:cNvPicPr>
            <a:picLocks noChangeAspect="1"/>
          </p:cNvPicPr>
          <p:nvPr/>
        </p:nvPicPr>
        <p:blipFill>
          <a:blip r:embed="rId3"/>
          <a:stretch>
            <a:fillRect/>
          </a:stretch>
        </p:blipFill>
        <p:spPr>
          <a:xfrm>
            <a:off x="2393825" y="1415459"/>
            <a:ext cx="6960071" cy="5025112"/>
          </a:xfrm>
          <a:prstGeom prst="rect">
            <a:avLst/>
          </a:prstGeom>
        </p:spPr>
      </p:pic>
      <p:sp>
        <p:nvSpPr>
          <p:cNvPr id="3" name="Multiply 2">
            <a:extLst>
              <a:ext uri="{FF2B5EF4-FFF2-40B4-BE49-F238E27FC236}">
                <a16:creationId xmlns:a16="http://schemas.microsoft.com/office/drawing/2014/main" id="{6FF7E437-9A31-8521-8DE2-5370AEA47F9B}"/>
              </a:ext>
            </a:extLst>
          </p:cNvPr>
          <p:cNvSpPr/>
          <p:nvPr/>
        </p:nvSpPr>
        <p:spPr>
          <a:xfrm>
            <a:off x="263832" y="102118"/>
            <a:ext cx="1145628" cy="151348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407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927EFD59-5C7A-C268-65F9-53089D499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73FF37-9EF6-970F-9ED9-8A5AB09A6067}"/>
              </a:ext>
            </a:extLst>
          </p:cNvPr>
          <p:cNvSpPr>
            <a:spLocks noGrp="1"/>
          </p:cNvSpPr>
          <p:nvPr>
            <p:ph type="title"/>
          </p:nvPr>
        </p:nvSpPr>
        <p:spPr>
          <a:xfrm>
            <a:off x="566669" y="375790"/>
            <a:ext cx="11058659" cy="1244735"/>
          </a:xfrm>
          <a:solidFill>
            <a:srgbClr val="A2222E"/>
          </a:solidFill>
        </p:spPr>
        <p:txBody>
          <a:bodyPr vert="horz" lIns="91440" tIns="45720" rIns="91440" bIns="45720" rtlCol="0" anchor="ctr">
            <a:normAutofit fontScale="90000"/>
          </a:bodyPr>
          <a:lstStyle/>
          <a:p>
            <a:r>
              <a:rPr lang="en-US" b="1" dirty="0">
                <a:solidFill>
                  <a:schemeClr val="bg1"/>
                </a:solidFill>
              </a:rPr>
              <a:t>What is one belief you had as an undergraduate that you still believe in now? </a:t>
            </a:r>
          </a:p>
        </p:txBody>
      </p:sp>
      <p:sp>
        <p:nvSpPr>
          <p:cNvPr id="3" name="Content Placeholder 2">
            <a:extLst>
              <a:ext uri="{FF2B5EF4-FFF2-40B4-BE49-F238E27FC236}">
                <a16:creationId xmlns:a16="http://schemas.microsoft.com/office/drawing/2014/main" id="{22886687-74A2-7054-F338-F6457B82A345}"/>
              </a:ext>
            </a:extLst>
          </p:cNvPr>
          <p:cNvSpPr>
            <a:spLocks noGrp="1"/>
          </p:cNvSpPr>
          <p:nvPr>
            <p:ph idx="1"/>
          </p:nvPr>
        </p:nvSpPr>
        <p:spPr>
          <a:xfrm>
            <a:off x="1130926" y="2246112"/>
            <a:ext cx="9930147" cy="2862284"/>
          </a:xfrm>
        </p:spPr>
        <p:txBody>
          <a:bodyPr>
            <a:normAutofit lnSpcReduction="10000"/>
          </a:bodyPr>
          <a:lstStyle/>
          <a:p>
            <a:pPr marL="0" indent="0">
              <a:buNone/>
            </a:pPr>
            <a:r>
              <a:rPr lang="en-US" sz="3600" b="1" dirty="0"/>
              <a:t>Top Themes:</a:t>
            </a:r>
          </a:p>
          <a:p>
            <a:pPr marL="0" indent="0">
              <a:buNone/>
            </a:pPr>
            <a:endParaRPr lang="en-US" sz="3600" b="1" dirty="0"/>
          </a:p>
          <a:p>
            <a:r>
              <a:rPr lang="en-US" sz="3600" b="1" dirty="0"/>
              <a:t>Integrity matters.</a:t>
            </a:r>
          </a:p>
          <a:p>
            <a:r>
              <a:rPr lang="en-US" sz="3600" b="1" dirty="0"/>
              <a:t>Hard work pays off.</a:t>
            </a:r>
          </a:p>
          <a:p>
            <a:r>
              <a:rPr lang="en-US" sz="3600" b="1" dirty="0"/>
              <a:t>Kindness is key.</a:t>
            </a:r>
          </a:p>
        </p:txBody>
      </p:sp>
      <p:sp>
        <p:nvSpPr>
          <p:cNvPr id="5" name="Slide Number Placeholder 4">
            <a:extLst>
              <a:ext uri="{FF2B5EF4-FFF2-40B4-BE49-F238E27FC236}">
                <a16:creationId xmlns:a16="http://schemas.microsoft.com/office/drawing/2014/main" id="{A380466E-73E4-8F4F-FBFF-1B356DBCF450}"/>
              </a:ext>
            </a:extLst>
          </p:cNvPr>
          <p:cNvSpPr>
            <a:spLocks noGrp="1"/>
          </p:cNvSpPr>
          <p:nvPr>
            <p:ph type="sldNum" sz="quarter" idx="12"/>
          </p:nvPr>
        </p:nvSpPr>
        <p:spPr/>
        <p:txBody>
          <a:bodyPr/>
          <a:lstStyle/>
          <a:p>
            <a:fld id="{B4449E65-F43B-754A-977E-526E330D26B6}" type="slidenum">
              <a:rPr lang="en-US" smtClean="0"/>
              <a:t>60</a:t>
            </a:fld>
            <a:endParaRPr lang="en-US"/>
          </a:p>
        </p:txBody>
      </p:sp>
      <p:sp>
        <p:nvSpPr>
          <p:cNvPr id="7" name="Footer Placeholder 3">
            <a:extLst>
              <a:ext uri="{FF2B5EF4-FFF2-40B4-BE49-F238E27FC236}">
                <a16:creationId xmlns:a16="http://schemas.microsoft.com/office/drawing/2014/main" id="{BC629338-62C4-F41E-0AE6-6345BBB82D9F}"/>
              </a:ext>
            </a:extLst>
          </p:cNvPr>
          <p:cNvSpPr>
            <a:spLocks noGrp="1"/>
          </p:cNvSpPr>
          <p:nvPr>
            <p:ph type="ftr" sz="quarter" idx="11"/>
          </p:nvPr>
        </p:nvSpPr>
        <p:spPr>
          <a:xfrm>
            <a:off x="4038600" y="6356350"/>
            <a:ext cx="4114800" cy="365125"/>
          </a:xfrm>
        </p:spPr>
        <p:txBody>
          <a:bodyPr/>
          <a:lstStyle/>
          <a:p>
            <a:r>
              <a:rPr lang="en-US" dirty="0"/>
              <a:t>Barbara</a:t>
            </a:r>
          </a:p>
        </p:txBody>
      </p:sp>
    </p:spTree>
    <p:extLst>
      <p:ext uri="{BB962C8B-B14F-4D97-AF65-F5344CB8AC3E}">
        <p14:creationId xmlns:p14="http://schemas.microsoft.com/office/powerpoint/2010/main" val="243224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FD65F3C3-8046-1CE4-E8BE-38243493F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DD915-2F57-D019-61D5-82000545366E}"/>
              </a:ext>
            </a:extLst>
          </p:cNvPr>
          <p:cNvSpPr>
            <a:spLocks noGrp="1"/>
          </p:cNvSpPr>
          <p:nvPr>
            <p:ph type="title"/>
          </p:nvPr>
        </p:nvSpPr>
        <p:spPr>
          <a:xfrm>
            <a:off x="390659" y="390883"/>
            <a:ext cx="10963141" cy="1084172"/>
          </a:xfrm>
          <a:solidFill>
            <a:srgbClr val="A2222E"/>
          </a:solidFill>
        </p:spPr>
        <p:txBody>
          <a:bodyPr vert="horz" lIns="91440" tIns="45720" rIns="91440" bIns="45720" rtlCol="0" anchor="ctr">
            <a:normAutofit/>
          </a:bodyPr>
          <a:lstStyle/>
          <a:p>
            <a:r>
              <a:rPr lang="en-US" b="1" dirty="0">
                <a:solidFill>
                  <a:schemeClr val="bg1"/>
                </a:solidFill>
              </a:rPr>
              <a:t>And what is one belief that you’ve let go of?</a:t>
            </a:r>
          </a:p>
        </p:txBody>
      </p:sp>
      <p:sp>
        <p:nvSpPr>
          <p:cNvPr id="3" name="Content Placeholder 2">
            <a:extLst>
              <a:ext uri="{FF2B5EF4-FFF2-40B4-BE49-F238E27FC236}">
                <a16:creationId xmlns:a16="http://schemas.microsoft.com/office/drawing/2014/main" id="{79688F55-7479-B99B-E2A2-CD759CF57190}"/>
              </a:ext>
            </a:extLst>
          </p:cNvPr>
          <p:cNvSpPr>
            <a:spLocks noGrp="1"/>
          </p:cNvSpPr>
          <p:nvPr>
            <p:ph idx="1"/>
          </p:nvPr>
        </p:nvSpPr>
        <p:spPr>
          <a:xfrm>
            <a:off x="1060093" y="1729412"/>
            <a:ext cx="9423310" cy="4737705"/>
          </a:xfrm>
        </p:spPr>
        <p:txBody>
          <a:bodyPr>
            <a:noAutofit/>
          </a:bodyPr>
          <a:lstStyle/>
          <a:p>
            <a:r>
              <a:rPr lang="en-US" sz="3300" b="1" dirty="0"/>
              <a:t>Arc of the moral universe bends toward justice</a:t>
            </a:r>
          </a:p>
          <a:p>
            <a:r>
              <a:rPr lang="en-US" sz="3300" b="1" dirty="0"/>
              <a:t>Intelligence and knowledge reign supreme  </a:t>
            </a:r>
          </a:p>
          <a:p>
            <a:r>
              <a:rPr lang="en-US" sz="3300" b="1" dirty="0"/>
              <a:t>I’m right</a:t>
            </a:r>
          </a:p>
          <a:p>
            <a:r>
              <a:rPr lang="en-US" sz="3300" b="1" dirty="0"/>
              <a:t>That we live in a meritocracy  </a:t>
            </a:r>
          </a:p>
          <a:p>
            <a:r>
              <a:rPr lang="en-US" sz="3300" b="1" dirty="0"/>
              <a:t>Goodness prevails</a:t>
            </a:r>
          </a:p>
          <a:p>
            <a:r>
              <a:rPr lang="en-US" sz="3300" b="1" dirty="0"/>
              <a:t>Death penalty: now oppose</a:t>
            </a:r>
          </a:p>
        </p:txBody>
      </p:sp>
      <p:sp>
        <p:nvSpPr>
          <p:cNvPr id="5" name="Slide Number Placeholder 4">
            <a:extLst>
              <a:ext uri="{FF2B5EF4-FFF2-40B4-BE49-F238E27FC236}">
                <a16:creationId xmlns:a16="http://schemas.microsoft.com/office/drawing/2014/main" id="{DAEC1001-601D-2F16-537A-E34E4810B4DC}"/>
              </a:ext>
            </a:extLst>
          </p:cNvPr>
          <p:cNvSpPr>
            <a:spLocks noGrp="1"/>
          </p:cNvSpPr>
          <p:nvPr>
            <p:ph type="sldNum" sz="quarter" idx="12"/>
          </p:nvPr>
        </p:nvSpPr>
        <p:spPr/>
        <p:txBody>
          <a:bodyPr/>
          <a:lstStyle/>
          <a:p>
            <a:fld id="{B4449E65-F43B-754A-977E-526E330D26B6}" type="slidenum">
              <a:rPr lang="en-US" smtClean="0"/>
              <a:t>61</a:t>
            </a:fld>
            <a:endParaRPr lang="en-US"/>
          </a:p>
        </p:txBody>
      </p:sp>
      <p:sp>
        <p:nvSpPr>
          <p:cNvPr id="7" name="Footer Placeholder 3">
            <a:extLst>
              <a:ext uri="{FF2B5EF4-FFF2-40B4-BE49-F238E27FC236}">
                <a16:creationId xmlns:a16="http://schemas.microsoft.com/office/drawing/2014/main" id="{C6B673DD-2C6F-280D-D5C6-C2156D4BC820}"/>
              </a:ext>
            </a:extLst>
          </p:cNvPr>
          <p:cNvSpPr>
            <a:spLocks noGrp="1"/>
          </p:cNvSpPr>
          <p:nvPr>
            <p:ph type="ftr" sz="quarter" idx="11"/>
          </p:nvPr>
        </p:nvSpPr>
        <p:spPr>
          <a:xfrm>
            <a:off x="4038600" y="6356350"/>
            <a:ext cx="4114800" cy="365125"/>
          </a:xfrm>
        </p:spPr>
        <p:txBody>
          <a:bodyPr/>
          <a:lstStyle/>
          <a:p>
            <a:r>
              <a:rPr lang="en-US" dirty="0"/>
              <a:t>Barbara</a:t>
            </a:r>
          </a:p>
        </p:txBody>
      </p:sp>
    </p:spTree>
    <p:extLst>
      <p:ext uri="{BB962C8B-B14F-4D97-AF65-F5344CB8AC3E}">
        <p14:creationId xmlns:p14="http://schemas.microsoft.com/office/powerpoint/2010/main" val="377147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D591E348-5C6C-F432-31AF-3C97F1E2F296}"/>
            </a:ext>
          </a:extLst>
        </p:cNvPr>
        <p:cNvGrpSpPr/>
        <p:nvPr/>
      </p:nvGrpSpPr>
      <p:grpSpPr>
        <a:xfrm>
          <a:off x="0" y="0"/>
          <a:ext cx="0" cy="0"/>
          <a:chOff x="0" y="0"/>
          <a:chExt cx="0" cy="0"/>
        </a:xfrm>
      </p:grpSpPr>
      <p:sp>
        <p:nvSpPr>
          <p:cNvPr id="3" name="Footer Placeholder 3">
            <a:extLst>
              <a:ext uri="{FF2B5EF4-FFF2-40B4-BE49-F238E27FC236}">
                <a16:creationId xmlns:a16="http://schemas.microsoft.com/office/drawing/2014/main" id="{749F311C-CBD2-9295-0F44-3EEA7BDAD2B8}"/>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1E3B7B03-D1B0-4640-4192-D7D92CD462F3}"/>
              </a:ext>
            </a:extLst>
          </p:cNvPr>
          <p:cNvSpPr>
            <a:spLocks noGrp="1"/>
          </p:cNvSpPr>
          <p:nvPr>
            <p:ph type="sldNum" sz="quarter" idx="12"/>
          </p:nvPr>
        </p:nvSpPr>
        <p:spPr/>
        <p:txBody>
          <a:bodyPr/>
          <a:lstStyle/>
          <a:p>
            <a:fld id="{B4449E65-F43B-754A-977E-526E330D26B6}" type="slidenum">
              <a:rPr lang="en-US" smtClean="0"/>
              <a:t>62</a:t>
            </a:fld>
            <a:endParaRPr lang="en-US"/>
          </a:p>
        </p:txBody>
      </p:sp>
      <p:sp>
        <p:nvSpPr>
          <p:cNvPr id="9" name="Rounded Rectangular Callout 8">
            <a:extLst>
              <a:ext uri="{FF2B5EF4-FFF2-40B4-BE49-F238E27FC236}">
                <a16:creationId xmlns:a16="http://schemas.microsoft.com/office/drawing/2014/main" id="{C4CE8D92-10DC-6614-A653-43069A38FD49}"/>
              </a:ext>
            </a:extLst>
          </p:cNvPr>
          <p:cNvSpPr/>
          <p:nvPr/>
        </p:nvSpPr>
        <p:spPr>
          <a:xfrm>
            <a:off x="1014845" y="787060"/>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Religion is the opium of the masses, per Marx, learned in Sociology 101.</a:t>
            </a:r>
          </a:p>
        </p:txBody>
      </p:sp>
      <p:sp>
        <p:nvSpPr>
          <p:cNvPr id="10" name="Rounded Rectangular Callout 9">
            <a:extLst>
              <a:ext uri="{FF2B5EF4-FFF2-40B4-BE49-F238E27FC236}">
                <a16:creationId xmlns:a16="http://schemas.microsoft.com/office/drawing/2014/main" id="{C358ED49-D6C5-F5E3-B825-52DD3692D970}"/>
              </a:ext>
            </a:extLst>
          </p:cNvPr>
          <p:cNvSpPr/>
          <p:nvPr/>
        </p:nvSpPr>
        <p:spPr>
          <a:xfrm>
            <a:off x="1014845" y="2590298"/>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still believe we must keep fighting for truth and justice. We must keep getting into good trouble.</a:t>
            </a:r>
          </a:p>
        </p:txBody>
      </p:sp>
      <p:sp>
        <p:nvSpPr>
          <p:cNvPr id="11" name="Rounded Rectangular Callout 10">
            <a:extLst>
              <a:ext uri="{FF2B5EF4-FFF2-40B4-BE49-F238E27FC236}">
                <a16:creationId xmlns:a16="http://schemas.microsoft.com/office/drawing/2014/main" id="{1232A1CF-77F9-05EC-1341-6F2127C58615}"/>
              </a:ext>
            </a:extLst>
          </p:cNvPr>
          <p:cNvSpPr/>
          <p:nvPr/>
        </p:nvSpPr>
        <p:spPr>
          <a:xfrm>
            <a:off x="1014845" y="4301545"/>
            <a:ext cx="10162309" cy="1397984"/>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Still believe in: Veritas.  Let go: the idea that homo sapiens have any intrinsic interest in veritas when it isn't to their own advantage.</a:t>
            </a:r>
          </a:p>
        </p:txBody>
      </p:sp>
    </p:spTree>
    <p:extLst>
      <p:ext uri="{BB962C8B-B14F-4D97-AF65-F5344CB8AC3E}">
        <p14:creationId xmlns:p14="http://schemas.microsoft.com/office/powerpoint/2010/main" val="28920576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A336EBCA-C9CD-37D4-BBED-AE0EB18C5C94}"/>
            </a:ext>
          </a:extLst>
        </p:cNvPr>
        <p:cNvGrpSpPr/>
        <p:nvPr/>
      </p:nvGrpSpPr>
      <p:grpSpPr>
        <a:xfrm>
          <a:off x="0" y="0"/>
          <a:ext cx="0" cy="0"/>
          <a:chOff x="0" y="0"/>
          <a:chExt cx="0" cy="0"/>
        </a:xfrm>
      </p:grpSpPr>
      <p:sp>
        <p:nvSpPr>
          <p:cNvPr id="3" name="Footer Placeholder 3">
            <a:extLst>
              <a:ext uri="{FF2B5EF4-FFF2-40B4-BE49-F238E27FC236}">
                <a16:creationId xmlns:a16="http://schemas.microsoft.com/office/drawing/2014/main" id="{CA737711-1776-818E-E4DD-C147A7FD6DCF}"/>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10879D75-38F5-0984-9E56-51FEB6CAB144}"/>
              </a:ext>
            </a:extLst>
          </p:cNvPr>
          <p:cNvSpPr>
            <a:spLocks noGrp="1"/>
          </p:cNvSpPr>
          <p:nvPr>
            <p:ph type="sldNum" sz="quarter" idx="12"/>
          </p:nvPr>
        </p:nvSpPr>
        <p:spPr/>
        <p:txBody>
          <a:bodyPr/>
          <a:lstStyle/>
          <a:p>
            <a:fld id="{B4449E65-F43B-754A-977E-526E330D26B6}" type="slidenum">
              <a:rPr lang="en-US" smtClean="0"/>
              <a:t>63</a:t>
            </a:fld>
            <a:endParaRPr lang="en-US"/>
          </a:p>
        </p:txBody>
      </p:sp>
      <p:sp>
        <p:nvSpPr>
          <p:cNvPr id="9" name="Rounded Rectangular Callout 8">
            <a:extLst>
              <a:ext uri="{FF2B5EF4-FFF2-40B4-BE49-F238E27FC236}">
                <a16:creationId xmlns:a16="http://schemas.microsoft.com/office/drawing/2014/main" id="{08CA16CB-8166-B439-3B1D-EB2577B323A4}"/>
              </a:ext>
            </a:extLst>
          </p:cNvPr>
          <p:cNvSpPr/>
          <p:nvPr/>
        </p:nvSpPr>
        <p:spPr>
          <a:xfrm>
            <a:off x="928352" y="825697"/>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That other people should necessarily be interested in what I’m interested in.</a:t>
            </a:r>
          </a:p>
        </p:txBody>
      </p:sp>
      <p:sp>
        <p:nvSpPr>
          <p:cNvPr id="10" name="Rounded Rectangular Callout 9">
            <a:extLst>
              <a:ext uri="{FF2B5EF4-FFF2-40B4-BE49-F238E27FC236}">
                <a16:creationId xmlns:a16="http://schemas.microsoft.com/office/drawing/2014/main" id="{D4340B9F-CFE7-00B4-1638-9A37BEBC7719}"/>
              </a:ext>
            </a:extLst>
          </p:cNvPr>
          <p:cNvSpPr/>
          <p:nvPr/>
        </p:nvSpPr>
        <p:spPr>
          <a:xfrm>
            <a:off x="928352" y="2628935"/>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I've let go of thinking I needed to be some kind of genius imposing my ideas on others. Lately I've been interested in how light-handed I can be in interactions, following the flow. </a:t>
            </a:r>
          </a:p>
        </p:txBody>
      </p:sp>
      <p:sp>
        <p:nvSpPr>
          <p:cNvPr id="11" name="Rounded Rectangular Callout 10">
            <a:extLst>
              <a:ext uri="{FF2B5EF4-FFF2-40B4-BE49-F238E27FC236}">
                <a16:creationId xmlns:a16="http://schemas.microsoft.com/office/drawing/2014/main" id="{92F5A3F4-01FC-0A62-110E-57A8C3E715A8}"/>
              </a:ext>
            </a:extLst>
          </p:cNvPr>
          <p:cNvSpPr/>
          <p:nvPr/>
        </p:nvSpPr>
        <p:spPr>
          <a:xfrm>
            <a:off x="928352" y="4432173"/>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no longer believe that Donna Summer is the greatest singer who ever lived.</a:t>
            </a:r>
          </a:p>
        </p:txBody>
      </p:sp>
    </p:spTree>
    <p:extLst>
      <p:ext uri="{BB962C8B-B14F-4D97-AF65-F5344CB8AC3E}">
        <p14:creationId xmlns:p14="http://schemas.microsoft.com/office/powerpoint/2010/main" val="9275072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81D1FC-26AC-4AAF-6426-263FF9542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CE7D9-652A-D1D6-1D8F-62881A86CBA1}"/>
              </a:ext>
            </a:extLst>
          </p:cNvPr>
          <p:cNvSpPr>
            <a:spLocks noGrp="1"/>
          </p:cNvSpPr>
          <p:nvPr>
            <p:ph type="title"/>
          </p:nvPr>
        </p:nvSpPr>
        <p:spPr>
          <a:xfrm>
            <a:off x="1655139" y="332509"/>
            <a:ext cx="9373079" cy="1239557"/>
          </a:xfrm>
          <a:solidFill>
            <a:srgbClr val="A2222E"/>
          </a:solidFill>
        </p:spPr>
        <p:txBody>
          <a:bodyPr vert="horz" lIns="91440" tIns="45720" rIns="91440" bIns="45720" rtlCol="0" anchor="ctr">
            <a:normAutofit fontScale="90000"/>
          </a:bodyPr>
          <a:lstStyle/>
          <a:p>
            <a:r>
              <a:rPr lang="en-US" b="1" dirty="0">
                <a:solidFill>
                  <a:schemeClr val="bg1"/>
                </a:solidFill>
              </a:rPr>
              <a:t>Since college, has your political perspective changed? </a:t>
            </a:r>
          </a:p>
        </p:txBody>
      </p:sp>
      <p:sp>
        <p:nvSpPr>
          <p:cNvPr id="4" name="Footer Placeholder 3">
            <a:extLst>
              <a:ext uri="{FF2B5EF4-FFF2-40B4-BE49-F238E27FC236}">
                <a16:creationId xmlns:a16="http://schemas.microsoft.com/office/drawing/2014/main" id="{6C6383A8-5921-89A9-4BD7-AB7056F3E3B2}"/>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8231383D-38D1-626A-9D45-039085DEA6BC}"/>
              </a:ext>
            </a:extLst>
          </p:cNvPr>
          <p:cNvSpPr>
            <a:spLocks noGrp="1"/>
          </p:cNvSpPr>
          <p:nvPr>
            <p:ph type="sldNum" sz="quarter" idx="12"/>
          </p:nvPr>
        </p:nvSpPr>
        <p:spPr/>
        <p:txBody>
          <a:bodyPr/>
          <a:lstStyle/>
          <a:p>
            <a:fld id="{B4449E65-F43B-754A-977E-526E330D26B6}" type="slidenum">
              <a:rPr lang="en-US" smtClean="0"/>
              <a:t>64</a:t>
            </a:fld>
            <a:endParaRPr lang="en-US"/>
          </a:p>
        </p:txBody>
      </p:sp>
      <p:pic>
        <p:nvPicPr>
          <p:cNvPr id="3" name="Picture 2">
            <a:extLst>
              <a:ext uri="{FF2B5EF4-FFF2-40B4-BE49-F238E27FC236}">
                <a16:creationId xmlns:a16="http://schemas.microsoft.com/office/drawing/2014/main" id="{C2ECCDCA-6163-01DF-E32F-9F63CBD85119}"/>
              </a:ext>
            </a:extLst>
          </p:cNvPr>
          <p:cNvPicPr>
            <a:picLocks noChangeAspect="1"/>
          </p:cNvPicPr>
          <p:nvPr/>
        </p:nvPicPr>
        <p:blipFill>
          <a:blip r:embed="rId2"/>
          <a:stretch>
            <a:fillRect/>
          </a:stretch>
        </p:blipFill>
        <p:spPr>
          <a:xfrm>
            <a:off x="3179792" y="1686811"/>
            <a:ext cx="6323771" cy="4669539"/>
          </a:xfrm>
          <a:prstGeom prst="rect">
            <a:avLst/>
          </a:prstGeom>
        </p:spPr>
      </p:pic>
      <p:sp>
        <p:nvSpPr>
          <p:cNvPr id="6" name="Multiply 5">
            <a:extLst>
              <a:ext uri="{FF2B5EF4-FFF2-40B4-BE49-F238E27FC236}">
                <a16:creationId xmlns:a16="http://schemas.microsoft.com/office/drawing/2014/main" id="{5987B9CE-3E31-CDE7-D7D9-ED090718884F}"/>
              </a:ext>
            </a:extLst>
          </p:cNvPr>
          <p:cNvSpPr/>
          <p:nvPr/>
        </p:nvSpPr>
        <p:spPr>
          <a:xfrm>
            <a:off x="315310" y="357352"/>
            <a:ext cx="1145628" cy="151348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341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9B379BD5-9161-6290-2D62-0E01F739AEA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03661A-C335-0D46-FEA6-305123C09FA8}"/>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DA2872F7-3245-E8D8-3634-B7DE6AAE83C3}"/>
              </a:ext>
            </a:extLst>
          </p:cNvPr>
          <p:cNvSpPr>
            <a:spLocks noGrp="1"/>
          </p:cNvSpPr>
          <p:nvPr>
            <p:ph type="sldNum" sz="quarter" idx="12"/>
          </p:nvPr>
        </p:nvSpPr>
        <p:spPr/>
        <p:txBody>
          <a:bodyPr/>
          <a:lstStyle/>
          <a:p>
            <a:fld id="{B4449E65-F43B-754A-977E-526E330D26B6}" type="slidenum">
              <a:rPr lang="en-US" smtClean="0"/>
              <a:t>65</a:t>
            </a:fld>
            <a:endParaRPr lang="en-US"/>
          </a:p>
        </p:txBody>
      </p:sp>
      <p:sp>
        <p:nvSpPr>
          <p:cNvPr id="9" name="Rounded Rectangular Callout 8">
            <a:extLst>
              <a:ext uri="{FF2B5EF4-FFF2-40B4-BE49-F238E27FC236}">
                <a16:creationId xmlns:a16="http://schemas.microsoft.com/office/drawing/2014/main" id="{8864CBFF-7BD4-6771-502D-3C9D93AD7AF8}"/>
              </a:ext>
            </a:extLst>
          </p:cNvPr>
          <p:cNvSpPr/>
          <p:nvPr/>
        </p:nvSpPr>
        <p:spPr>
          <a:xfrm>
            <a:off x="1014845" y="117518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200" dirty="0"/>
              <a:t>I am aiming to be a Curmudgeon - Andy Rooney is an inspiration.</a:t>
            </a:r>
          </a:p>
        </p:txBody>
      </p:sp>
      <p:sp>
        <p:nvSpPr>
          <p:cNvPr id="11" name="Rounded Rectangular Callout 10">
            <a:extLst>
              <a:ext uri="{FF2B5EF4-FFF2-40B4-BE49-F238E27FC236}">
                <a16:creationId xmlns:a16="http://schemas.microsoft.com/office/drawing/2014/main" id="{C414DAC4-3784-2BC1-CE46-A53882044862}"/>
              </a:ext>
            </a:extLst>
          </p:cNvPr>
          <p:cNvSpPr/>
          <p:nvPr/>
        </p:nvSpPr>
        <p:spPr>
          <a:xfrm>
            <a:off x="1014845" y="2792997"/>
            <a:ext cx="10162309" cy="1177203"/>
          </a:xfrm>
          <a:prstGeom prst="wedgeRoundRectCallout">
            <a:avLst>
              <a:gd name="adj1" fmla="val 41335"/>
              <a:gd name="adj2" fmla="val 75446"/>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protest a lot more than I did as a college student!</a:t>
            </a:r>
          </a:p>
        </p:txBody>
      </p:sp>
      <p:sp>
        <p:nvSpPr>
          <p:cNvPr id="8" name="Rounded Rectangular Callout 7">
            <a:extLst>
              <a:ext uri="{FF2B5EF4-FFF2-40B4-BE49-F238E27FC236}">
                <a16:creationId xmlns:a16="http://schemas.microsoft.com/office/drawing/2014/main" id="{D7281FDB-888F-4B64-4F6A-987CDAE0B25F}"/>
              </a:ext>
            </a:extLst>
          </p:cNvPr>
          <p:cNvSpPr/>
          <p:nvPr/>
        </p:nvSpPr>
        <p:spPr>
          <a:xfrm>
            <a:off x="1014845" y="4410808"/>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kern="100" dirty="0">
                <a:latin typeface="Aptos" panose="020B0004020202020204" pitchFamily="34" charset="0"/>
                <a:ea typeface="Aptos" panose="020B0004020202020204" pitchFamily="34" charset="0"/>
                <a:cs typeface="Times New Roman" panose="02020603050405020304" pitchFamily="18" charset="0"/>
              </a:rPr>
              <a:t>More involvement in  local matters--city,  county,  library or  other boards for planning locally.</a:t>
            </a:r>
          </a:p>
        </p:txBody>
      </p:sp>
      <p:sp>
        <p:nvSpPr>
          <p:cNvPr id="2" name="Multiply 1">
            <a:extLst>
              <a:ext uri="{FF2B5EF4-FFF2-40B4-BE49-F238E27FC236}">
                <a16:creationId xmlns:a16="http://schemas.microsoft.com/office/drawing/2014/main" id="{173A75AA-5EB7-49CD-8984-6209E9FD9908}"/>
              </a:ext>
            </a:extLst>
          </p:cNvPr>
          <p:cNvSpPr/>
          <p:nvPr/>
        </p:nvSpPr>
        <p:spPr>
          <a:xfrm>
            <a:off x="315310" y="357352"/>
            <a:ext cx="1145628" cy="151348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1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20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3500"/>
                            </p:stCondLst>
                            <p:childTnLst>
                              <p:par>
                                <p:cTn id="17" presetID="53" presetClass="entr" presetSubtype="16" fill="hold" grpId="0" nodeType="afterEffect">
                                  <p:stCondLst>
                                    <p:cond delay="20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246A0-C1EF-63C3-4E6C-F05465F45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44415D-3F9F-8F20-744F-CA2366703F5C}"/>
              </a:ext>
            </a:extLst>
          </p:cNvPr>
          <p:cNvSpPr>
            <a:spLocks noGrp="1"/>
          </p:cNvSpPr>
          <p:nvPr>
            <p:ph type="title"/>
          </p:nvPr>
        </p:nvSpPr>
        <p:spPr>
          <a:xfrm>
            <a:off x="828675" y="332510"/>
            <a:ext cx="10525125" cy="1217558"/>
          </a:xfrm>
          <a:solidFill>
            <a:srgbClr val="A2222E"/>
          </a:solidFill>
        </p:spPr>
        <p:txBody>
          <a:bodyPr vert="horz" lIns="91440" tIns="45720" rIns="91440" bIns="45720" rtlCol="0" anchor="ctr">
            <a:normAutofit fontScale="90000"/>
          </a:bodyPr>
          <a:lstStyle/>
          <a:p>
            <a:r>
              <a:rPr lang="en-US" b="1" dirty="0">
                <a:solidFill>
                  <a:schemeClr val="bg1"/>
                </a:solidFill>
              </a:rPr>
              <a:t>What new talent or interest have you developed since college? </a:t>
            </a:r>
          </a:p>
        </p:txBody>
      </p:sp>
      <p:sp>
        <p:nvSpPr>
          <p:cNvPr id="4" name="Footer Placeholder 3">
            <a:extLst>
              <a:ext uri="{FF2B5EF4-FFF2-40B4-BE49-F238E27FC236}">
                <a16:creationId xmlns:a16="http://schemas.microsoft.com/office/drawing/2014/main" id="{C816C609-E18A-0D53-3CD7-E90F2688BA6B}"/>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86187993-F02B-7FC1-498A-9FB85C3F5EAD}"/>
              </a:ext>
            </a:extLst>
          </p:cNvPr>
          <p:cNvSpPr>
            <a:spLocks noGrp="1"/>
          </p:cNvSpPr>
          <p:nvPr>
            <p:ph type="sldNum" sz="quarter" idx="12"/>
          </p:nvPr>
        </p:nvSpPr>
        <p:spPr/>
        <p:txBody>
          <a:bodyPr/>
          <a:lstStyle/>
          <a:p>
            <a:fld id="{B4449E65-F43B-754A-977E-526E330D26B6}" type="slidenum">
              <a:rPr lang="en-US" smtClean="0"/>
              <a:t>66</a:t>
            </a:fld>
            <a:endParaRPr lang="en-US"/>
          </a:p>
        </p:txBody>
      </p:sp>
      <p:pic>
        <p:nvPicPr>
          <p:cNvPr id="6" name="Picture 5">
            <a:extLst>
              <a:ext uri="{FF2B5EF4-FFF2-40B4-BE49-F238E27FC236}">
                <a16:creationId xmlns:a16="http://schemas.microsoft.com/office/drawing/2014/main" id="{5B4D92AF-1708-89AD-66BC-6FDA75E57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850" y="1540769"/>
            <a:ext cx="5303979" cy="5303979"/>
          </a:xfrm>
          <a:prstGeom prst="rect">
            <a:avLst/>
          </a:prstGeom>
        </p:spPr>
      </p:pic>
      <p:sp>
        <p:nvSpPr>
          <p:cNvPr id="7" name="TextBox 6">
            <a:extLst>
              <a:ext uri="{FF2B5EF4-FFF2-40B4-BE49-F238E27FC236}">
                <a16:creationId xmlns:a16="http://schemas.microsoft.com/office/drawing/2014/main" id="{4F34B256-0C76-F36A-5D1F-6590EC54BC8C}"/>
              </a:ext>
            </a:extLst>
          </p:cNvPr>
          <p:cNvSpPr txBox="1"/>
          <p:nvPr/>
        </p:nvSpPr>
        <p:spPr>
          <a:xfrm>
            <a:off x="3708178" y="6248061"/>
            <a:ext cx="4845365" cy="461665"/>
          </a:xfrm>
          <a:prstGeom prst="rect">
            <a:avLst/>
          </a:prstGeom>
          <a:noFill/>
        </p:spPr>
        <p:txBody>
          <a:bodyPr wrap="none" rtlCol="0">
            <a:spAutoFit/>
          </a:bodyPr>
          <a:lstStyle/>
          <a:p>
            <a:r>
              <a:rPr lang="en-US" sz="2400" dirty="0">
                <a:solidFill>
                  <a:schemeClr val="bg1"/>
                </a:solidFill>
              </a:rPr>
              <a:t>Only one person said “Pickleball?!”</a:t>
            </a:r>
          </a:p>
        </p:txBody>
      </p:sp>
    </p:spTree>
    <p:extLst>
      <p:ext uri="{BB962C8B-B14F-4D97-AF65-F5344CB8AC3E}">
        <p14:creationId xmlns:p14="http://schemas.microsoft.com/office/powerpoint/2010/main" val="215247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97BDE7C1-30C9-25AD-5B32-C8DFE41E3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B03E6-B515-D9FA-5191-AF87DD8AAFD5}"/>
              </a:ext>
            </a:extLst>
          </p:cNvPr>
          <p:cNvSpPr>
            <a:spLocks noGrp="1"/>
          </p:cNvSpPr>
          <p:nvPr>
            <p:ph type="title"/>
          </p:nvPr>
        </p:nvSpPr>
        <p:spPr>
          <a:xfrm>
            <a:off x="566669" y="375790"/>
            <a:ext cx="11058659" cy="1244735"/>
          </a:xfrm>
          <a:solidFill>
            <a:srgbClr val="A2222E"/>
          </a:solidFill>
        </p:spPr>
        <p:txBody>
          <a:bodyPr vert="horz" lIns="91440" tIns="45720" rIns="91440" bIns="45720" rtlCol="0" anchor="ctr">
            <a:normAutofit/>
          </a:bodyPr>
          <a:lstStyle/>
          <a:p>
            <a:r>
              <a:rPr lang="en-US" b="1" dirty="0">
                <a:solidFill>
                  <a:schemeClr val="bg1"/>
                </a:solidFill>
              </a:rPr>
              <a:t>What’s on your bucket list these days? </a:t>
            </a:r>
          </a:p>
        </p:txBody>
      </p:sp>
      <p:sp>
        <p:nvSpPr>
          <p:cNvPr id="3" name="Content Placeholder 2">
            <a:extLst>
              <a:ext uri="{FF2B5EF4-FFF2-40B4-BE49-F238E27FC236}">
                <a16:creationId xmlns:a16="http://schemas.microsoft.com/office/drawing/2014/main" id="{646ECBA4-0BD4-CEFF-BCFD-5446A8359D85}"/>
              </a:ext>
            </a:extLst>
          </p:cNvPr>
          <p:cNvSpPr>
            <a:spLocks noGrp="1"/>
          </p:cNvSpPr>
          <p:nvPr>
            <p:ph idx="1"/>
          </p:nvPr>
        </p:nvSpPr>
        <p:spPr>
          <a:xfrm>
            <a:off x="1130926" y="2246112"/>
            <a:ext cx="9930147" cy="3545088"/>
          </a:xfrm>
        </p:spPr>
        <p:txBody>
          <a:bodyPr>
            <a:normAutofit lnSpcReduction="10000"/>
          </a:bodyPr>
          <a:lstStyle/>
          <a:p>
            <a:pPr marL="0" indent="0">
              <a:buNone/>
            </a:pPr>
            <a:endParaRPr lang="en-US" sz="3600" b="1" dirty="0"/>
          </a:p>
          <a:p>
            <a:r>
              <a:rPr lang="en-US" sz="3600" b="1" dirty="0"/>
              <a:t>Travel</a:t>
            </a:r>
          </a:p>
          <a:p>
            <a:r>
              <a:rPr lang="en-US" sz="3600" b="1" dirty="0"/>
              <a:t>Writing</a:t>
            </a:r>
          </a:p>
          <a:p>
            <a:r>
              <a:rPr lang="en-US" sz="3600" b="1" dirty="0"/>
              <a:t>(Re)Learning/Mastery</a:t>
            </a:r>
          </a:p>
          <a:p>
            <a:r>
              <a:rPr lang="en-US" sz="3600" b="1" dirty="0"/>
              <a:t>More family time</a:t>
            </a:r>
          </a:p>
          <a:p>
            <a:r>
              <a:rPr lang="en-US" sz="3600" b="1" dirty="0"/>
              <a:t>None of the above</a:t>
            </a:r>
          </a:p>
        </p:txBody>
      </p:sp>
      <p:sp>
        <p:nvSpPr>
          <p:cNvPr id="5" name="Slide Number Placeholder 4">
            <a:extLst>
              <a:ext uri="{FF2B5EF4-FFF2-40B4-BE49-F238E27FC236}">
                <a16:creationId xmlns:a16="http://schemas.microsoft.com/office/drawing/2014/main" id="{0770AF59-E416-8673-EC69-F779BD3D76D9}"/>
              </a:ext>
            </a:extLst>
          </p:cNvPr>
          <p:cNvSpPr>
            <a:spLocks noGrp="1"/>
          </p:cNvSpPr>
          <p:nvPr>
            <p:ph type="sldNum" sz="quarter" idx="12"/>
          </p:nvPr>
        </p:nvSpPr>
        <p:spPr/>
        <p:txBody>
          <a:bodyPr/>
          <a:lstStyle/>
          <a:p>
            <a:fld id="{B4449E65-F43B-754A-977E-526E330D26B6}" type="slidenum">
              <a:rPr lang="en-US" smtClean="0"/>
              <a:t>67</a:t>
            </a:fld>
            <a:endParaRPr lang="en-US"/>
          </a:p>
        </p:txBody>
      </p:sp>
      <p:sp>
        <p:nvSpPr>
          <p:cNvPr id="7" name="Footer Placeholder 3">
            <a:extLst>
              <a:ext uri="{FF2B5EF4-FFF2-40B4-BE49-F238E27FC236}">
                <a16:creationId xmlns:a16="http://schemas.microsoft.com/office/drawing/2014/main" id="{283DC86F-0421-0D18-62B9-AD1BFBE61F94}"/>
              </a:ext>
            </a:extLst>
          </p:cNvPr>
          <p:cNvSpPr>
            <a:spLocks noGrp="1"/>
          </p:cNvSpPr>
          <p:nvPr>
            <p:ph type="ftr" sz="quarter" idx="11"/>
          </p:nvPr>
        </p:nvSpPr>
        <p:spPr>
          <a:xfrm>
            <a:off x="4038600" y="6356350"/>
            <a:ext cx="4114800" cy="365125"/>
          </a:xfrm>
        </p:spPr>
        <p:txBody>
          <a:bodyPr/>
          <a:lstStyle/>
          <a:p>
            <a:r>
              <a:rPr lang="en-US" dirty="0"/>
              <a:t>Barbara</a:t>
            </a:r>
          </a:p>
        </p:txBody>
      </p:sp>
    </p:spTree>
    <p:extLst>
      <p:ext uri="{BB962C8B-B14F-4D97-AF65-F5344CB8AC3E}">
        <p14:creationId xmlns:p14="http://schemas.microsoft.com/office/powerpoint/2010/main" val="215865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5EFB71B7-31B4-AFF7-6E15-5DEE755737B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664E83-AD63-3C21-7280-491DA4C75260}"/>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997CF691-DF01-48C8-6B99-1280210D9785}"/>
              </a:ext>
            </a:extLst>
          </p:cNvPr>
          <p:cNvSpPr>
            <a:spLocks noGrp="1"/>
          </p:cNvSpPr>
          <p:nvPr>
            <p:ph type="sldNum" sz="quarter" idx="12"/>
          </p:nvPr>
        </p:nvSpPr>
        <p:spPr/>
        <p:txBody>
          <a:bodyPr/>
          <a:lstStyle/>
          <a:p>
            <a:fld id="{B4449E65-F43B-754A-977E-526E330D26B6}" type="slidenum">
              <a:rPr lang="en-US" smtClean="0"/>
              <a:t>68</a:t>
            </a:fld>
            <a:endParaRPr lang="en-US"/>
          </a:p>
        </p:txBody>
      </p:sp>
      <p:sp>
        <p:nvSpPr>
          <p:cNvPr id="9" name="Rounded Rectangular Callout 8">
            <a:extLst>
              <a:ext uri="{FF2B5EF4-FFF2-40B4-BE49-F238E27FC236}">
                <a16:creationId xmlns:a16="http://schemas.microsoft.com/office/drawing/2014/main" id="{724C3236-4153-B7AF-C74E-835FA542927E}"/>
              </a:ext>
            </a:extLst>
          </p:cNvPr>
          <p:cNvSpPr/>
          <p:nvPr/>
        </p:nvSpPr>
        <p:spPr>
          <a:xfrm>
            <a:off x="1014845" y="117518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Restoration of a compassionate, multiracial, functioning democracy!  Everything else I can live without.</a:t>
            </a:r>
          </a:p>
        </p:txBody>
      </p:sp>
      <p:sp>
        <p:nvSpPr>
          <p:cNvPr id="11" name="Rounded Rectangular Callout 10">
            <a:extLst>
              <a:ext uri="{FF2B5EF4-FFF2-40B4-BE49-F238E27FC236}">
                <a16:creationId xmlns:a16="http://schemas.microsoft.com/office/drawing/2014/main" id="{AB6EAD11-6D44-8517-FB7F-BA22AFBB9081}"/>
              </a:ext>
            </a:extLst>
          </p:cNvPr>
          <p:cNvSpPr/>
          <p:nvPr/>
        </p:nvSpPr>
        <p:spPr>
          <a:xfrm>
            <a:off x="1014845" y="2792997"/>
            <a:ext cx="10162309" cy="1263996"/>
          </a:xfrm>
          <a:prstGeom prst="wedgeRoundRectCallout">
            <a:avLst>
              <a:gd name="adj1" fmla="val 41335"/>
              <a:gd name="adj2" fmla="val 75446"/>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Trump gone, followed in quick succession by Stephen Miller, J. D. Vance, and Pete Hegseth.  Also, some travel and learning to play trumpet.</a:t>
            </a:r>
          </a:p>
        </p:txBody>
      </p:sp>
      <p:sp>
        <p:nvSpPr>
          <p:cNvPr id="8" name="Rounded Rectangular Callout 7">
            <a:extLst>
              <a:ext uri="{FF2B5EF4-FFF2-40B4-BE49-F238E27FC236}">
                <a16:creationId xmlns:a16="http://schemas.microsoft.com/office/drawing/2014/main" id="{8EE90838-2586-4BA7-C2D6-39A33368F4C0}"/>
              </a:ext>
            </a:extLst>
          </p:cNvPr>
          <p:cNvSpPr/>
          <p:nvPr/>
        </p:nvSpPr>
        <p:spPr>
          <a:xfrm>
            <a:off x="1014845" y="4515908"/>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Living healthily till I'm at least 90 and then dying in my sleep with a smile on my face. </a:t>
            </a:r>
            <a:endParaRPr lang="en-US" sz="28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014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BC596-C3FD-6A60-47FF-60C731BD38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C52D2-5DAF-D639-6958-E4708A4D367B}"/>
              </a:ext>
            </a:extLst>
          </p:cNvPr>
          <p:cNvSpPr>
            <a:spLocks noGrp="1"/>
          </p:cNvSpPr>
          <p:nvPr>
            <p:ph type="title"/>
          </p:nvPr>
        </p:nvSpPr>
        <p:spPr>
          <a:xfrm>
            <a:off x="556592" y="332510"/>
            <a:ext cx="11211338" cy="820430"/>
          </a:xfrm>
          <a:solidFill>
            <a:srgbClr val="A2222E"/>
          </a:solidFill>
        </p:spPr>
        <p:txBody>
          <a:bodyPr vert="horz" lIns="91440" tIns="45720" rIns="91440" bIns="45720" rtlCol="0" anchor="ctr">
            <a:normAutofit fontScale="90000"/>
          </a:bodyPr>
          <a:lstStyle/>
          <a:p>
            <a:r>
              <a:rPr lang="en-US" b="1" dirty="0">
                <a:solidFill>
                  <a:schemeClr val="bg1"/>
                </a:solidFill>
              </a:rPr>
              <a:t>What is the biggest challenge you face these days? </a:t>
            </a:r>
          </a:p>
        </p:txBody>
      </p:sp>
      <p:sp>
        <p:nvSpPr>
          <p:cNvPr id="4" name="Footer Placeholder 3">
            <a:extLst>
              <a:ext uri="{FF2B5EF4-FFF2-40B4-BE49-F238E27FC236}">
                <a16:creationId xmlns:a16="http://schemas.microsoft.com/office/drawing/2014/main" id="{DF087982-0529-9DAA-8C91-2D71EEC2C7A8}"/>
              </a:ext>
            </a:extLst>
          </p:cNvPr>
          <p:cNvSpPr>
            <a:spLocks noGrp="1"/>
          </p:cNvSpPr>
          <p:nvPr>
            <p:ph type="ftr" sz="quarter" idx="11"/>
          </p:nvPr>
        </p:nvSpPr>
        <p:spPr/>
        <p:txBody>
          <a:bodyPr/>
          <a:lstStyle/>
          <a:p>
            <a:r>
              <a:rPr lang="en-US" dirty="0"/>
              <a:t>Jim</a:t>
            </a:r>
          </a:p>
        </p:txBody>
      </p:sp>
      <p:sp>
        <p:nvSpPr>
          <p:cNvPr id="5" name="Slide Number Placeholder 4">
            <a:extLst>
              <a:ext uri="{FF2B5EF4-FFF2-40B4-BE49-F238E27FC236}">
                <a16:creationId xmlns:a16="http://schemas.microsoft.com/office/drawing/2014/main" id="{C9CFD27C-AF91-47BA-466B-FDF53EEE2577}"/>
              </a:ext>
            </a:extLst>
          </p:cNvPr>
          <p:cNvSpPr>
            <a:spLocks noGrp="1"/>
          </p:cNvSpPr>
          <p:nvPr>
            <p:ph type="sldNum" sz="quarter" idx="12"/>
          </p:nvPr>
        </p:nvSpPr>
        <p:spPr/>
        <p:txBody>
          <a:bodyPr/>
          <a:lstStyle/>
          <a:p>
            <a:fld id="{B4449E65-F43B-754A-977E-526E330D26B6}" type="slidenum">
              <a:rPr lang="en-US" smtClean="0"/>
              <a:t>69</a:t>
            </a:fld>
            <a:endParaRPr lang="en-US"/>
          </a:p>
        </p:txBody>
      </p:sp>
      <p:graphicFrame>
        <p:nvGraphicFramePr>
          <p:cNvPr id="3" name="Chart 2">
            <a:extLst>
              <a:ext uri="{FF2B5EF4-FFF2-40B4-BE49-F238E27FC236}">
                <a16:creationId xmlns:a16="http://schemas.microsoft.com/office/drawing/2014/main" id="{DBF28817-238A-977F-F76C-949DE4C1A0EE}"/>
              </a:ext>
            </a:extLst>
          </p:cNvPr>
          <p:cNvGraphicFramePr/>
          <p:nvPr>
            <p:extLst>
              <p:ext uri="{D42A27DB-BD31-4B8C-83A1-F6EECF244321}">
                <p14:modId xmlns:p14="http://schemas.microsoft.com/office/powerpoint/2010/main" val="1118901747"/>
              </p:ext>
            </p:extLst>
          </p:nvPr>
        </p:nvGraphicFramePr>
        <p:xfrm>
          <a:off x="1655139" y="1313648"/>
          <a:ext cx="9181197" cy="50183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990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280C-DA4F-82AD-3407-97E40B5254B7}"/>
              </a:ext>
            </a:extLst>
          </p:cNvPr>
          <p:cNvSpPr>
            <a:spLocks noGrp="1"/>
          </p:cNvSpPr>
          <p:nvPr>
            <p:ph type="title"/>
          </p:nvPr>
        </p:nvSpPr>
        <p:spPr>
          <a:xfrm>
            <a:off x="1528694" y="1011249"/>
            <a:ext cx="9154099" cy="1325563"/>
          </a:xfrm>
          <a:solidFill>
            <a:srgbClr val="A2222E"/>
          </a:solidFill>
        </p:spPr>
        <p:txBody>
          <a:bodyPr vert="horz" lIns="91440" tIns="45720" rIns="91440" bIns="45720" rtlCol="0" anchor="ctr">
            <a:normAutofit/>
          </a:bodyPr>
          <a:lstStyle/>
          <a:p>
            <a:r>
              <a:rPr lang="en-US" b="1" dirty="0">
                <a:solidFill>
                  <a:schemeClr val="bg1"/>
                </a:solidFill>
              </a:rPr>
              <a:t>How much bearing did your concentration have on your career?</a:t>
            </a:r>
          </a:p>
        </p:txBody>
      </p:sp>
      <p:sp>
        <p:nvSpPr>
          <p:cNvPr id="4" name="Footer Placeholder 3">
            <a:extLst>
              <a:ext uri="{FF2B5EF4-FFF2-40B4-BE49-F238E27FC236}">
                <a16:creationId xmlns:a16="http://schemas.microsoft.com/office/drawing/2014/main" id="{ABBE7748-2B45-A091-1A21-AB5AB64346DD}"/>
              </a:ext>
            </a:extLst>
          </p:cNvPr>
          <p:cNvSpPr>
            <a:spLocks noGrp="1"/>
          </p:cNvSpPr>
          <p:nvPr>
            <p:ph type="ftr" sz="quarter" idx="11"/>
          </p:nvPr>
        </p:nvSpPr>
        <p:spPr>
          <a:xfrm>
            <a:off x="4038600" y="6338254"/>
            <a:ext cx="4114800" cy="365125"/>
          </a:xfrm>
        </p:spPr>
        <p:txBody>
          <a:bodyPr/>
          <a:lstStyle/>
          <a:p>
            <a:r>
              <a:rPr lang="en-US" dirty="0"/>
              <a:t>Todd</a:t>
            </a:r>
          </a:p>
        </p:txBody>
      </p:sp>
      <p:sp>
        <p:nvSpPr>
          <p:cNvPr id="5" name="Slide Number Placeholder 4">
            <a:extLst>
              <a:ext uri="{FF2B5EF4-FFF2-40B4-BE49-F238E27FC236}">
                <a16:creationId xmlns:a16="http://schemas.microsoft.com/office/drawing/2014/main" id="{9638D783-C233-18DD-EAB6-960F35ABD8E3}"/>
              </a:ext>
            </a:extLst>
          </p:cNvPr>
          <p:cNvSpPr>
            <a:spLocks noGrp="1"/>
          </p:cNvSpPr>
          <p:nvPr>
            <p:ph type="sldNum" sz="quarter" idx="12"/>
          </p:nvPr>
        </p:nvSpPr>
        <p:spPr/>
        <p:txBody>
          <a:bodyPr/>
          <a:lstStyle/>
          <a:p>
            <a:fld id="{B4449E65-F43B-754A-977E-526E330D26B6}" type="slidenum">
              <a:rPr lang="en-US" smtClean="0"/>
              <a:t>7</a:t>
            </a:fld>
            <a:endParaRPr lang="en-US" dirty="0"/>
          </a:p>
        </p:txBody>
      </p:sp>
      <p:graphicFrame>
        <p:nvGraphicFramePr>
          <p:cNvPr id="12" name="Content Placeholder 11">
            <a:extLst>
              <a:ext uri="{FF2B5EF4-FFF2-40B4-BE49-F238E27FC236}">
                <a16:creationId xmlns:a16="http://schemas.microsoft.com/office/drawing/2014/main" id="{DF146976-2281-467D-F9A1-C0FE73060517}"/>
              </a:ext>
            </a:extLst>
          </p:cNvPr>
          <p:cNvGraphicFramePr>
            <a:graphicFrameLocks noGrp="1"/>
          </p:cNvGraphicFramePr>
          <p:nvPr>
            <p:ph idx="1"/>
          </p:nvPr>
        </p:nvGraphicFramePr>
        <p:xfrm>
          <a:off x="838200" y="2971385"/>
          <a:ext cx="10515597" cy="25958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681269522"/>
                    </a:ext>
                  </a:extLst>
                </a:gridCol>
                <a:gridCol w="3505199">
                  <a:extLst>
                    <a:ext uri="{9D8B030D-6E8A-4147-A177-3AD203B41FA5}">
                      <a16:colId xmlns:a16="http://schemas.microsoft.com/office/drawing/2014/main" val="2515377854"/>
                    </a:ext>
                  </a:extLst>
                </a:gridCol>
                <a:gridCol w="3505199">
                  <a:extLst>
                    <a:ext uri="{9D8B030D-6E8A-4147-A177-3AD203B41FA5}">
                      <a16:colId xmlns:a16="http://schemas.microsoft.com/office/drawing/2014/main" val="3070824850"/>
                    </a:ext>
                  </a:extLst>
                </a:gridCol>
              </a:tblGrid>
              <a:tr h="370840">
                <a:tc>
                  <a:txBody>
                    <a:bodyPr/>
                    <a:lstStyle/>
                    <a:p>
                      <a:r>
                        <a:rPr lang="en-US" dirty="0"/>
                        <a:t>Bearing</a:t>
                      </a:r>
                    </a:p>
                  </a:txBody>
                  <a:tcPr/>
                </a:tc>
                <a:tc>
                  <a:txBody>
                    <a:bodyPr/>
                    <a:lstStyle/>
                    <a:p>
                      <a:pPr algn="ctr"/>
                      <a:r>
                        <a:rPr lang="en-US" dirty="0"/>
                        <a:t>Number of Respondents</a:t>
                      </a:r>
                    </a:p>
                  </a:txBody>
                  <a:tcPr/>
                </a:tc>
                <a:tc>
                  <a:txBody>
                    <a:bodyPr/>
                    <a:lstStyle/>
                    <a:p>
                      <a:pPr algn="ctr"/>
                      <a:r>
                        <a:rPr lang="en-US" dirty="0"/>
                        <a:t>Percentage of Respondents</a:t>
                      </a:r>
                    </a:p>
                  </a:txBody>
                  <a:tcPr/>
                </a:tc>
                <a:extLst>
                  <a:ext uri="{0D108BD9-81ED-4DB2-BD59-A6C34878D82A}">
                    <a16:rowId xmlns:a16="http://schemas.microsoft.com/office/drawing/2014/main" val="3626089731"/>
                  </a:ext>
                </a:extLst>
              </a:tr>
              <a:tr h="370840">
                <a:tc>
                  <a:txBody>
                    <a:bodyPr/>
                    <a:lstStyle/>
                    <a:p>
                      <a:r>
                        <a:rPr lang="en-US" dirty="0"/>
                        <a:t>A Lot</a:t>
                      </a:r>
                    </a:p>
                  </a:txBody>
                  <a:tcPr/>
                </a:tc>
                <a:tc>
                  <a:txBody>
                    <a:bodyPr/>
                    <a:lstStyle/>
                    <a:p>
                      <a:pPr algn="ctr"/>
                      <a:r>
                        <a:rPr lang="en-US" dirty="0"/>
                        <a:t>138</a:t>
                      </a:r>
                    </a:p>
                  </a:txBody>
                  <a:tcPr/>
                </a:tc>
                <a:tc>
                  <a:txBody>
                    <a:bodyPr/>
                    <a:lstStyle/>
                    <a:p>
                      <a:pPr algn="ctr"/>
                      <a:r>
                        <a:rPr lang="en-US" dirty="0"/>
                        <a:t>42%</a:t>
                      </a:r>
                    </a:p>
                  </a:txBody>
                  <a:tcPr/>
                </a:tc>
                <a:extLst>
                  <a:ext uri="{0D108BD9-81ED-4DB2-BD59-A6C34878D82A}">
                    <a16:rowId xmlns:a16="http://schemas.microsoft.com/office/drawing/2014/main" val="2580570636"/>
                  </a:ext>
                </a:extLst>
              </a:tr>
              <a:tr h="370840">
                <a:tc>
                  <a:txBody>
                    <a:bodyPr/>
                    <a:lstStyle/>
                    <a:p>
                      <a:r>
                        <a:rPr lang="en-US" dirty="0"/>
                        <a:t>Mattered</a:t>
                      </a:r>
                    </a:p>
                  </a:txBody>
                  <a:tcPr/>
                </a:tc>
                <a:tc>
                  <a:txBody>
                    <a:bodyPr/>
                    <a:lstStyle/>
                    <a:p>
                      <a:pPr algn="ctr"/>
                      <a:r>
                        <a:rPr lang="en-US" dirty="0"/>
                        <a:t>38</a:t>
                      </a:r>
                    </a:p>
                  </a:txBody>
                  <a:tcPr/>
                </a:tc>
                <a:tc>
                  <a:txBody>
                    <a:bodyPr/>
                    <a:lstStyle/>
                    <a:p>
                      <a:pPr algn="ctr"/>
                      <a:r>
                        <a:rPr lang="en-US" dirty="0"/>
                        <a:t>11%</a:t>
                      </a:r>
                    </a:p>
                  </a:txBody>
                  <a:tcPr/>
                </a:tc>
                <a:extLst>
                  <a:ext uri="{0D108BD9-81ED-4DB2-BD59-A6C34878D82A}">
                    <a16:rowId xmlns:a16="http://schemas.microsoft.com/office/drawing/2014/main" val="3690598541"/>
                  </a:ext>
                </a:extLst>
              </a:tr>
              <a:tr h="370840">
                <a:tc>
                  <a:txBody>
                    <a:bodyPr/>
                    <a:lstStyle/>
                    <a:p>
                      <a:r>
                        <a:rPr lang="en-US" dirty="0"/>
                        <a:t>Some</a:t>
                      </a:r>
                    </a:p>
                  </a:txBody>
                  <a:tcPr/>
                </a:tc>
                <a:tc>
                  <a:txBody>
                    <a:bodyPr/>
                    <a:lstStyle/>
                    <a:p>
                      <a:pPr algn="ctr"/>
                      <a:r>
                        <a:rPr lang="en-US" dirty="0"/>
                        <a:t>66</a:t>
                      </a:r>
                    </a:p>
                  </a:txBody>
                  <a:tcPr/>
                </a:tc>
                <a:tc>
                  <a:txBody>
                    <a:bodyPr/>
                    <a:lstStyle/>
                    <a:p>
                      <a:pPr algn="ctr"/>
                      <a:r>
                        <a:rPr lang="en-US" dirty="0"/>
                        <a:t>20%</a:t>
                      </a:r>
                    </a:p>
                  </a:txBody>
                  <a:tcPr/>
                </a:tc>
                <a:extLst>
                  <a:ext uri="{0D108BD9-81ED-4DB2-BD59-A6C34878D82A}">
                    <a16:rowId xmlns:a16="http://schemas.microsoft.com/office/drawing/2014/main" val="3559975530"/>
                  </a:ext>
                </a:extLst>
              </a:tr>
              <a:tr h="370840">
                <a:tc>
                  <a:txBody>
                    <a:bodyPr/>
                    <a:lstStyle/>
                    <a:p>
                      <a:r>
                        <a:rPr lang="en-US" dirty="0"/>
                        <a:t>A Little</a:t>
                      </a:r>
                    </a:p>
                  </a:txBody>
                  <a:tcPr/>
                </a:tc>
                <a:tc>
                  <a:txBody>
                    <a:bodyPr/>
                    <a:lstStyle/>
                    <a:p>
                      <a:pPr algn="ctr"/>
                      <a:r>
                        <a:rPr lang="en-US" dirty="0"/>
                        <a:t>36</a:t>
                      </a:r>
                    </a:p>
                  </a:txBody>
                  <a:tcPr/>
                </a:tc>
                <a:tc>
                  <a:txBody>
                    <a:bodyPr/>
                    <a:lstStyle/>
                    <a:p>
                      <a:pPr algn="ctr"/>
                      <a:r>
                        <a:rPr lang="en-US" dirty="0"/>
                        <a:t>11%</a:t>
                      </a:r>
                    </a:p>
                  </a:txBody>
                  <a:tcPr/>
                </a:tc>
                <a:extLst>
                  <a:ext uri="{0D108BD9-81ED-4DB2-BD59-A6C34878D82A}">
                    <a16:rowId xmlns:a16="http://schemas.microsoft.com/office/drawing/2014/main" val="2274496571"/>
                  </a:ext>
                </a:extLst>
              </a:tr>
              <a:tr h="370840">
                <a:tc>
                  <a:txBody>
                    <a:bodyPr/>
                    <a:lstStyle/>
                    <a:p>
                      <a:r>
                        <a:rPr lang="en-US" dirty="0"/>
                        <a:t>None / Nearly None</a:t>
                      </a:r>
                    </a:p>
                  </a:txBody>
                  <a:tcPr/>
                </a:tc>
                <a:tc>
                  <a:txBody>
                    <a:bodyPr/>
                    <a:lstStyle/>
                    <a:p>
                      <a:pPr algn="ctr"/>
                      <a:r>
                        <a:rPr lang="en-US" dirty="0"/>
                        <a:t>54</a:t>
                      </a:r>
                    </a:p>
                  </a:txBody>
                  <a:tcPr/>
                </a:tc>
                <a:tc>
                  <a:txBody>
                    <a:bodyPr/>
                    <a:lstStyle/>
                    <a:p>
                      <a:pPr algn="ctr"/>
                      <a:r>
                        <a:rPr lang="en-US" dirty="0"/>
                        <a:t>16%</a:t>
                      </a:r>
                    </a:p>
                  </a:txBody>
                  <a:tcPr/>
                </a:tc>
                <a:extLst>
                  <a:ext uri="{0D108BD9-81ED-4DB2-BD59-A6C34878D82A}">
                    <a16:rowId xmlns:a16="http://schemas.microsoft.com/office/drawing/2014/main" val="88692193"/>
                  </a:ext>
                </a:extLst>
              </a:tr>
              <a:tr h="370840">
                <a:tc>
                  <a:txBody>
                    <a:bodyPr/>
                    <a:lstStyle/>
                    <a:p>
                      <a:pPr algn="r"/>
                      <a:r>
                        <a:rPr lang="en-US" dirty="0"/>
                        <a:t>Total Respondents:</a:t>
                      </a:r>
                    </a:p>
                  </a:txBody>
                  <a:tcPr/>
                </a:tc>
                <a:tc>
                  <a:txBody>
                    <a:bodyPr/>
                    <a:lstStyle/>
                    <a:p>
                      <a:pPr algn="ctr"/>
                      <a:r>
                        <a:rPr lang="en-US" dirty="0"/>
                        <a:t>332</a:t>
                      </a:r>
                    </a:p>
                  </a:txBody>
                  <a:tcPr/>
                </a:tc>
                <a:tc>
                  <a:txBody>
                    <a:bodyPr/>
                    <a:lstStyle/>
                    <a:p>
                      <a:pPr algn="ctr"/>
                      <a:endParaRPr lang="en-US" dirty="0"/>
                    </a:p>
                  </a:txBody>
                  <a:tcPr/>
                </a:tc>
                <a:extLst>
                  <a:ext uri="{0D108BD9-81ED-4DB2-BD59-A6C34878D82A}">
                    <a16:rowId xmlns:a16="http://schemas.microsoft.com/office/drawing/2014/main" val="2557037205"/>
                  </a:ext>
                </a:extLst>
              </a:tr>
            </a:tbl>
          </a:graphicData>
        </a:graphic>
      </p:graphicFrame>
    </p:spTree>
    <p:extLst>
      <p:ext uri="{BB962C8B-B14F-4D97-AF65-F5344CB8AC3E}">
        <p14:creationId xmlns:p14="http://schemas.microsoft.com/office/powerpoint/2010/main" val="1629743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D4106BD5-5FCA-B285-9C31-5AEC04C9A1D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AB1C06-0996-2E6F-9B3A-ACB40027A31F}"/>
              </a:ext>
            </a:extLst>
          </p:cNvPr>
          <p:cNvSpPr>
            <a:spLocks noGrp="1"/>
          </p:cNvSpPr>
          <p:nvPr>
            <p:ph type="ftr" sz="quarter" idx="11"/>
          </p:nvPr>
        </p:nvSpPr>
        <p:spPr/>
        <p:txBody>
          <a:bodyPr/>
          <a:lstStyle/>
          <a:p>
            <a:r>
              <a:rPr lang="en-US" dirty="0" err="1"/>
              <a:t>JIm</a:t>
            </a:r>
            <a:endParaRPr lang="en-US" dirty="0"/>
          </a:p>
        </p:txBody>
      </p:sp>
      <p:sp>
        <p:nvSpPr>
          <p:cNvPr id="5" name="Slide Number Placeholder 4">
            <a:extLst>
              <a:ext uri="{FF2B5EF4-FFF2-40B4-BE49-F238E27FC236}">
                <a16:creationId xmlns:a16="http://schemas.microsoft.com/office/drawing/2014/main" id="{33BA9BEB-AAC1-CB0A-C289-ED079D3D526C}"/>
              </a:ext>
            </a:extLst>
          </p:cNvPr>
          <p:cNvSpPr>
            <a:spLocks noGrp="1"/>
          </p:cNvSpPr>
          <p:nvPr>
            <p:ph type="sldNum" sz="quarter" idx="12"/>
          </p:nvPr>
        </p:nvSpPr>
        <p:spPr/>
        <p:txBody>
          <a:bodyPr/>
          <a:lstStyle/>
          <a:p>
            <a:fld id="{B4449E65-F43B-754A-977E-526E330D26B6}" type="slidenum">
              <a:rPr lang="en-US" smtClean="0"/>
              <a:t>70</a:t>
            </a:fld>
            <a:endParaRPr lang="en-US"/>
          </a:p>
        </p:txBody>
      </p:sp>
      <p:sp>
        <p:nvSpPr>
          <p:cNvPr id="9" name="Rounded Rectangular Callout 8">
            <a:extLst>
              <a:ext uri="{FF2B5EF4-FFF2-40B4-BE49-F238E27FC236}">
                <a16:creationId xmlns:a16="http://schemas.microsoft.com/office/drawing/2014/main" id="{AD3DEE55-36F6-6C40-B33F-C7C06244695E}"/>
              </a:ext>
            </a:extLst>
          </p:cNvPr>
          <p:cNvSpPr/>
          <p:nvPr/>
        </p:nvSpPr>
        <p:spPr>
          <a:xfrm>
            <a:off x="1014845" y="1175186"/>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Learning to age gracefully.</a:t>
            </a:r>
          </a:p>
        </p:txBody>
      </p:sp>
      <p:sp>
        <p:nvSpPr>
          <p:cNvPr id="11" name="Rounded Rectangular Callout 10">
            <a:extLst>
              <a:ext uri="{FF2B5EF4-FFF2-40B4-BE49-F238E27FC236}">
                <a16:creationId xmlns:a16="http://schemas.microsoft.com/office/drawing/2014/main" id="{FFE103A5-D938-CCCD-01D0-61696945E84B}"/>
              </a:ext>
            </a:extLst>
          </p:cNvPr>
          <p:cNvSpPr/>
          <p:nvPr/>
        </p:nvSpPr>
        <p:spPr>
          <a:xfrm>
            <a:off x="1014845" y="2792997"/>
            <a:ext cx="10162309" cy="1263996"/>
          </a:xfrm>
          <a:prstGeom prst="wedgeRoundRectCallout">
            <a:avLst>
              <a:gd name="adj1" fmla="val 41335"/>
              <a:gd name="adj2" fmla="val 75446"/>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Loneliness.</a:t>
            </a:r>
          </a:p>
        </p:txBody>
      </p:sp>
      <p:sp>
        <p:nvSpPr>
          <p:cNvPr id="8" name="Rounded Rectangular Callout 7">
            <a:extLst>
              <a:ext uri="{FF2B5EF4-FFF2-40B4-BE49-F238E27FC236}">
                <a16:creationId xmlns:a16="http://schemas.microsoft.com/office/drawing/2014/main" id="{737964E2-EEF1-3EFF-E9A6-C01CE28ECD69}"/>
              </a:ext>
            </a:extLst>
          </p:cNvPr>
          <p:cNvSpPr/>
          <p:nvPr/>
        </p:nvSpPr>
        <p:spPr>
          <a:xfrm>
            <a:off x="1014845" y="4515908"/>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Keeping up friendships even though I prefer solitude.</a:t>
            </a:r>
          </a:p>
        </p:txBody>
      </p:sp>
    </p:spTree>
    <p:extLst>
      <p:ext uri="{BB962C8B-B14F-4D97-AF65-F5344CB8AC3E}">
        <p14:creationId xmlns:p14="http://schemas.microsoft.com/office/powerpoint/2010/main" val="5318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7549-5338-00A5-A784-09D47543805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F6DE89-26DF-5FE4-86CC-8099CA87CE58}"/>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167B0FEB-9D1F-4586-801C-8F1343D12D2F}"/>
              </a:ext>
            </a:extLst>
          </p:cNvPr>
          <p:cNvSpPr>
            <a:spLocks noGrp="1"/>
          </p:cNvSpPr>
          <p:nvPr>
            <p:ph type="sldNum" sz="quarter" idx="12"/>
          </p:nvPr>
        </p:nvSpPr>
        <p:spPr/>
        <p:txBody>
          <a:bodyPr/>
          <a:lstStyle/>
          <a:p>
            <a:fld id="{B4449E65-F43B-754A-977E-526E330D26B6}" type="slidenum">
              <a:rPr lang="en-US" smtClean="0"/>
              <a:t>71</a:t>
            </a:fld>
            <a:endParaRPr lang="en-US"/>
          </a:p>
        </p:txBody>
      </p:sp>
      <p:pic>
        <p:nvPicPr>
          <p:cNvPr id="3" name="Picture 2">
            <a:extLst>
              <a:ext uri="{FF2B5EF4-FFF2-40B4-BE49-F238E27FC236}">
                <a16:creationId xmlns:a16="http://schemas.microsoft.com/office/drawing/2014/main" id="{CDD5BD6A-D492-BF31-40CC-74C6C8DCF8E2}"/>
              </a:ext>
            </a:extLst>
          </p:cNvPr>
          <p:cNvPicPr>
            <a:picLocks noChangeAspect="1"/>
          </p:cNvPicPr>
          <p:nvPr/>
        </p:nvPicPr>
        <p:blipFill>
          <a:blip r:embed="rId3"/>
          <a:srcRect t="6840" b="5127"/>
          <a:stretch>
            <a:fillRect/>
          </a:stretch>
        </p:blipFill>
        <p:spPr>
          <a:xfrm>
            <a:off x="2161309" y="1548140"/>
            <a:ext cx="7602979" cy="4729900"/>
          </a:xfrm>
          <a:prstGeom prst="rect">
            <a:avLst/>
          </a:prstGeom>
        </p:spPr>
      </p:pic>
      <p:sp>
        <p:nvSpPr>
          <p:cNvPr id="2" name="Title 1">
            <a:extLst>
              <a:ext uri="{FF2B5EF4-FFF2-40B4-BE49-F238E27FC236}">
                <a16:creationId xmlns:a16="http://schemas.microsoft.com/office/drawing/2014/main" id="{A514FD1A-F930-0F63-92C9-1E6C46342D63}"/>
              </a:ext>
            </a:extLst>
          </p:cNvPr>
          <p:cNvSpPr>
            <a:spLocks noGrp="1"/>
          </p:cNvSpPr>
          <p:nvPr>
            <p:ph type="title"/>
          </p:nvPr>
        </p:nvSpPr>
        <p:spPr>
          <a:xfrm>
            <a:off x="728133" y="365126"/>
            <a:ext cx="10769600" cy="976642"/>
          </a:xfrm>
          <a:solidFill>
            <a:srgbClr val="A2222E"/>
          </a:solidFill>
        </p:spPr>
        <p:txBody>
          <a:bodyPr vert="horz" lIns="91440" tIns="45720" rIns="91440" bIns="45720" rtlCol="0" anchor="ctr">
            <a:normAutofit fontScale="90000"/>
          </a:bodyPr>
          <a:lstStyle/>
          <a:p>
            <a:r>
              <a:rPr lang="en-US" b="1" dirty="0">
                <a:solidFill>
                  <a:schemeClr val="bg1"/>
                </a:solidFill>
              </a:rPr>
              <a:t>How would you spend an extra three hours a day?</a:t>
            </a:r>
          </a:p>
        </p:txBody>
      </p:sp>
    </p:spTree>
    <p:extLst>
      <p:ext uri="{BB962C8B-B14F-4D97-AF65-F5344CB8AC3E}">
        <p14:creationId xmlns:p14="http://schemas.microsoft.com/office/powerpoint/2010/main" val="3850630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5280EB61-3745-501F-4646-503193281F9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607663-CE72-D60F-5C98-8EB1EB73B6B5}"/>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13E56940-69E6-2E29-34C3-E138D8D90C33}"/>
              </a:ext>
            </a:extLst>
          </p:cNvPr>
          <p:cNvSpPr>
            <a:spLocks noGrp="1"/>
          </p:cNvSpPr>
          <p:nvPr>
            <p:ph type="sldNum" sz="quarter" idx="12"/>
          </p:nvPr>
        </p:nvSpPr>
        <p:spPr/>
        <p:txBody>
          <a:bodyPr/>
          <a:lstStyle/>
          <a:p>
            <a:fld id="{B4449E65-F43B-754A-977E-526E330D26B6}" type="slidenum">
              <a:rPr lang="en-US" smtClean="0"/>
              <a:t>72</a:t>
            </a:fld>
            <a:endParaRPr lang="en-US"/>
          </a:p>
        </p:txBody>
      </p:sp>
      <p:sp>
        <p:nvSpPr>
          <p:cNvPr id="9" name="Rounded Rectangular Callout 8">
            <a:extLst>
              <a:ext uri="{FF2B5EF4-FFF2-40B4-BE49-F238E27FC236}">
                <a16:creationId xmlns:a16="http://schemas.microsoft.com/office/drawing/2014/main" id="{EDFC5A13-7329-9D06-876F-0E8870CD4A0E}"/>
              </a:ext>
            </a:extLst>
          </p:cNvPr>
          <p:cNvSpPr/>
          <p:nvPr/>
        </p:nvSpPr>
        <p:spPr>
          <a:xfrm>
            <a:off x="878806" y="1119768"/>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200" dirty="0"/>
              <a:t>I’d say 45 minutes of each of those options sounds </a:t>
            </a:r>
          </a:p>
          <a:p>
            <a:pPr lvl="0"/>
            <a:r>
              <a:rPr lang="en-US" sz="3200" dirty="0"/>
              <a:t>about right.</a:t>
            </a:r>
          </a:p>
        </p:txBody>
      </p:sp>
      <p:sp>
        <p:nvSpPr>
          <p:cNvPr id="11" name="Rounded Rectangular Callout 10">
            <a:extLst>
              <a:ext uri="{FF2B5EF4-FFF2-40B4-BE49-F238E27FC236}">
                <a16:creationId xmlns:a16="http://schemas.microsoft.com/office/drawing/2014/main" id="{AA969FB4-D062-D57B-8397-1984710524C9}"/>
              </a:ext>
            </a:extLst>
          </p:cNvPr>
          <p:cNvSpPr/>
          <p:nvPr/>
        </p:nvSpPr>
        <p:spPr>
          <a:xfrm>
            <a:off x="878806" y="2737579"/>
            <a:ext cx="10162309" cy="1177203"/>
          </a:xfrm>
          <a:prstGeom prst="wedgeRoundRectCallout">
            <a:avLst>
              <a:gd name="adj1" fmla="val 39835"/>
              <a:gd name="adj2" fmla="val 71915"/>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Reading. 📖</a:t>
            </a:r>
          </a:p>
        </p:txBody>
      </p:sp>
      <p:sp>
        <p:nvSpPr>
          <p:cNvPr id="8" name="Rounded Rectangular Callout 7">
            <a:extLst>
              <a:ext uri="{FF2B5EF4-FFF2-40B4-BE49-F238E27FC236}">
                <a16:creationId xmlns:a16="http://schemas.microsoft.com/office/drawing/2014/main" id="{63D9970B-E2DB-8E02-DF9F-BDDAAD941199}"/>
              </a:ext>
            </a:extLst>
          </p:cNvPr>
          <p:cNvSpPr/>
          <p:nvPr/>
        </p:nvSpPr>
        <p:spPr>
          <a:xfrm>
            <a:off x="878806" y="4355390"/>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Disconnected from the Internet!</a:t>
            </a:r>
          </a:p>
        </p:txBody>
      </p:sp>
    </p:spTree>
    <p:extLst>
      <p:ext uri="{BB962C8B-B14F-4D97-AF65-F5344CB8AC3E}">
        <p14:creationId xmlns:p14="http://schemas.microsoft.com/office/powerpoint/2010/main" val="205092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280C-DA4F-82AD-3407-97E40B5254B7}"/>
              </a:ext>
            </a:extLst>
          </p:cNvPr>
          <p:cNvSpPr>
            <a:spLocks noGrp="1"/>
          </p:cNvSpPr>
          <p:nvPr>
            <p:ph type="title"/>
          </p:nvPr>
        </p:nvSpPr>
        <p:spPr>
          <a:xfrm>
            <a:off x="695996" y="356130"/>
            <a:ext cx="10800008" cy="1159077"/>
          </a:xfrm>
          <a:solidFill>
            <a:srgbClr val="A2222E"/>
          </a:solidFill>
        </p:spPr>
        <p:txBody>
          <a:bodyPr vert="horz" lIns="91440" tIns="45720" rIns="91440" bIns="45720" rtlCol="0" anchor="ctr">
            <a:normAutofit fontScale="90000"/>
          </a:bodyPr>
          <a:lstStyle/>
          <a:p>
            <a:r>
              <a:rPr lang="en-US" b="1" dirty="0">
                <a:solidFill>
                  <a:schemeClr val="bg1"/>
                </a:solidFill>
              </a:rPr>
              <a:t>What is the most important thing you have learned about life in the past 45 years?</a:t>
            </a:r>
          </a:p>
        </p:txBody>
      </p:sp>
      <p:sp>
        <p:nvSpPr>
          <p:cNvPr id="13" name="Content Placeholder 11">
            <a:extLst>
              <a:ext uri="{FF2B5EF4-FFF2-40B4-BE49-F238E27FC236}">
                <a16:creationId xmlns:a16="http://schemas.microsoft.com/office/drawing/2014/main" id="{54652751-3095-D009-296A-E3BF4691A57C}"/>
              </a:ext>
            </a:extLst>
          </p:cNvPr>
          <p:cNvSpPr>
            <a:spLocks noGrp="1"/>
          </p:cNvSpPr>
          <p:nvPr>
            <p:ph idx="1"/>
          </p:nvPr>
        </p:nvSpPr>
        <p:spPr>
          <a:xfrm>
            <a:off x="1557567" y="2895751"/>
            <a:ext cx="9312202" cy="2842353"/>
          </a:xfrm>
        </p:spPr>
        <p:txBody>
          <a:bodyPr>
            <a:normAutofit/>
          </a:bodyPr>
          <a:lstStyle/>
          <a:p>
            <a:pPr marL="0" indent="0">
              <a:buNone/>
            </a:pPr>
            <a:r>
              <a:rPr lang="en-US" sz="4000" b="1" dirty="0"/>
              <a:t>We were all over the map on this one, so you just get a bunch of our quotes!</a:t>
            </a:r>
          </a:p>
        </p:txBody>
      </p:sp>
      <p:sp>
        <p:nvSpPr>
          <p:cNvPr id="4" name="Footer Placeholder 3">
            <a:extLst>
              <a:ext uri="{FF2B5EF4-FFF2-40B4-BE49-F238E27FC236}">
                <a16:creationId xmlns:a16="http://schemas.microsoft.com/office/drawing/2014/main" id="{ABBE7748-2B45-A091-1A21-AB5AB64346DD}"/>
              </a:ext>
            </a:extLst>
          </p:cNvPr>
          <p:cNvSpPr>
            <a:spLocks noGrp="1"/>
          </p:cNvSpPr>
          <p:nvPr>
            <p:ph type="ftr" sz="quarter" idx="11"/>
          </p:nvPr>
        </p:nvSpPr>
        <p:spPr>
          <a:xfrm>
            <a:off x="4038600" y="6338254"/>
            <a:ext cx="4114800" cy="365125"/>
          </a:xfrm>
        </p:spPr>
        <p:txBody>
          <a:bodyPr/>
          <a:lstStyle/>
          <a:p>
            <a:r>
              <a:rPr lang="en-US" dirty="0"/>
              <a:t>Todd</a:t>
            </a:r>
          </a:p>
        </p:txBody>
      </p:sp>
      <p:sp>
        <p:nvSpPr>
          <p:cNvPr id="5" name="Slide Number Placeholder 4">
            <a:extLst>
              <a:ext uri="{FF2B5EF4-FFF2-40B4-BE49-F238E27FC236}">
                <a16:creationId xmlns:a16="http://schemas.microsoft.com/office/drawing/2014/main" id="{9638D783-C233-18DD-EAB6-960F35ABD8E3}"/>
              </a:ext>
            </a:extLst>
          </p:cNvPr>
          <p:cNvSpPr>
            <a:spLocks noGrp="1"/>
          </p:cNvSpPr>
          <p:nvPr>
            <p:ph type="sldNum" sz="quarter" idx="12"/>
          </p:nvPr>
        </p:nvSpPr>
        <p:spPr/>
        <p:txBody>
          <a:bodyPr/>
          <a:lstStyle/>
          <a:p>
            <a:fld id="{B4449E65-F43B-754A-977E-526E330D26B6}" type="slidenum">
              <a:rPr lang="en-US" smtClean="0"/>
              <a:t>73</a:t>
            </a:fld>
            <a:endParaRPr lang="en-US" dirty="0"/>
          </a:p>
        </p:txBody>
      </p:sp>
    </p:spTree>
    <p:extLst>
      <p:ext uri="{BB962C8B-B14F-4D97-AF65-F5344CB8AC3E}">
        <p14:creationId xmlns:p14="http://schemas.microsoft.com/office/powerpoint/2010/main" val="461339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74F05B99-79AD-3464-1672-B52CA1DDEF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795A9B-2D6B-988F-6226-B1EE81A945A8}"/>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4D2F0164-D893-E3C5-6A2F-A6D6742FA8A9}"/>
              </a:ext>
            </a:extLst>
          </p:cNvPr>
          <p:cNvSpPr>
            <a:spLocks noGrp="1"/>
          </p:cNvSpPr>
          <p:nvPr>
            <p:ph type="sldNum" sz="quarter" idx="12"/>
          </p:nvPr>
        </p:nvSpPr>
        <p:spPr/>
        <p:txBody>
          <a:bodyPr/>
          <a:lstStyle/>
          <a:p>
            <a:fld id="{B4449E65-F43B-754A-977E-526E330D26B6}" type="slidenum">
              <a:rPr lang="en-US" smtClean="0"/>
              <a:t>74</a:t>
            </a:fld>
            <a:endParaRPr lang="en-US"/>
          </a:p>
        </p:txBody>
      </p:sp>
      <p:sp>
        <p:nvSpPr>
          <p:cNvPr id="9" name="Rounded Rectangular Callout 8">
            <a:extLst>
              <a:ext uri="{FF2B5EF4-FFF2-40B4-BE49-F238E27FC236}">
                <a16:creationId xmlns:a16="http://schemas.microsoft.com/office/drawing/2014/main" id="{DAB245FF-149F-93E4-A20C-DD53A3A7CAAE}"/>
              </a:ext>
            </a:extLst>
          </p:cNvPr>
          <p:cNvSpPr/>
          <p:nvPr/>
        </p:nvSpPr>
        <p:spPr>
          <a:xfrm>
            <a:off x="1005626" y="1080275"/>
            <a:ext cx="10162309" cy="1171394"/>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That phrase that my mother told me as a kid is true - "When you are fighting a just battle against great odds life is exciting!!"</a:t>
            </a:r>
          </a:p>
        </p:txBody>
      </p:sp>
      <p:sp>
        <p:nvSpPr>
          <p:cNvPr id="10" name="Rounded Rectangular Callout 9">
            <a:extLst>
              <a:ext uri="{FF2B5EF4-FFF2-40B4-BE49-F238E27FC236}">
                <a16:creationId xmlns:a16="http://schemas.microsoft.com/office/drawing/2014/main" id="{E41F916B-C4A4-340F-5B1D-9466491E1836}"/>
              </a:ext>
            </a:extLst>
          </p:cNvPr>
          <p:cNvSpPr/>
          <p:nvPr/>
        </p:nvSpPr>
        <p:spPr>
          <a:xfrm>
            <a:off x="1005626" y="2953611"/>
            <a:ext cx="10162309" cy="926856"/>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I’ve got a lot more to learn, and I’m excited about that.</a:t>
            </a:r>
          </a:p>
        </p:txBody>
      </p:sp>
      <p:sp>
        <p:nvSpPr>
          <p:cNvPr id="11" name="Rounded Rectangular Callout 10">
            <a:extLst>
              <a:ext uri="{FF2B5EF4-FFF2-40B4-BE49-F238E27FC236}">
                <a16:creationId xmlns:a16="http://schemas.microsoft.com/office/drawing/2014/main" id="{8AF069DE-BA92-3CCE-3C92-4D84A31C70C9}"/>
              </a:ext>
            </a:extLst>
          </p:cNvPr>
          <p:cNvSpPr/>
          <p:nvPr/>
        </p:nvSpPr>
        <p:spPr>
          <a:xfrm>
            <a:off x="1005626" y="4547028"/>
            <a:ext cx="10162309" cy="763340"/>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need more bookshelves.</a:t>
            </a:r>
          </a:p>
        </p:txBody>
      </p:sp>
    </p:spTree>
    <p:extLst>
      <p:ext uri="{BB962C8B-B14F-4D97-AF65-F5344CB8AC3E}">
        <p14:creationId xmlns:p14="http://schemas.microsoft.com/office/powerpoint/2010/main" val="7856926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061399B0-0FBA-A00A-9214-E0965E23D02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B7E816F-A272-816A-ED87-D3B629136BB8}"/>
              </a:ext>
            </a:extLst>
          </p:cNvPr>
          <p:cNvSpPr>
            <a:spLocks noGrp="1"/>
          </p:cNvSpPr>
          <p:nvPr>
            <p:ph type="ftr" sz="quarter" idx="11"/>
          </p:nvPr>
        </p:nvSpPr>
        <p:spPr/>
        <p:txBody>
          <a:bodyPr/>
          <a:lstStyle/>
          <a:p>
            <a:r>
              <a:rPr lang="en-US" dirty="0"/>
              <a:t>Todd</a:t>
            </a:r>
          </a:p>
        </p:txBody>
      </p:sp>
      <p:sp>
        <p:nvSpPr>
          <p:cNvPr id="5" name="Slide Number Placeholder 4">
            <a:extLst>
              <a:ext uri="{FF2B5EF4-FFF2-40B4-BE49-F238E27FC236}">
                <a16:creationId xmlns:a16="http://schemas.microsoft.com/office/drawing/2014/main" id="{2C9DD468-8BFE-2037-1475-FA42B68AFA16}"/>
              </a:ext>
            </a:extLst>
          </p:cNvPr>
          <p:cNvSpPr>
            <a:spLocks noGrp="1"/>
          </p:cNvSpPr>
          <p:nvPr>
            <p:ph type="sldNum" sz="quarter" idx="12"/>
          </p:nvPr>
        </p:nvSpPr>
        <p:spPr/>
        <p:txBody>
          <a:bodyPr/>
          <a:lstStyle/>
          <a:p>
            <a:fld id="{B4449E65-F43B-754A-977E-526E330D26B6}" type="slidenum">
              <a:rPr lang="en-US" smtClean="0"/>
              <a:t>75</a:t>
            </a:fld>
            <a:endParaRPr lang="en-US"/>
          </a:p>
        </p:txBody>
      </p:sp>
      <p:sp>
        <p:nvSpPr>
          <p:cNvPr id="9" name="Rounded Rectangular Callout 8">
            <a:extLst>
              <a:ext uri="{FF2B5EF4-FFF2-40B4-BE49-F238E27FC236}">
                <a16:creationId xmlns:a16="http://schemas.microsoft.com/office/drawing/2014/main" id="{42C57763-95B0-D990-2BE2-C87445091635}"/>
              </a:ext>
            </a:extLst>
          </p:cNvPr>
          <p:cNvSpPr/>
          <p:nvPr/>
        </p:nvSpPr>
        <p:spPr>
          <a:xfrm>
            <a:off x="1014845" y="1189416"/>
            <a:ext cx="10162309" cy="85091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Comparison is the thief of joy.</a:t>
            </a:r>
          </a:p>
        </p:txBody>
      </p:sp>
      <p:sp>
        <p:nvSpPr>
          <p:cNvPr id="10" name="Rounded Rectangular Callout 9">
            <a:extLst>
              <a:ext uri="{FF2B5EF4-FFF2-40B4-BE49-F238E27FC236}">
                <a16:creationId xmlns:a16="http://schemas.microsoft.com/office/drawing/2014/main" id="{D55EFE2B-621C-B31C-760B-B0813346AAFB}"/>
              </a:ext>
            </a:extLst>
          </p:cNvPr>
          <p:cNvSpPr/>
          <p:nvPr/>
        </p:nvSpPr>
        <p:spPr>
          <a:xfrm>
            <a:off x="1014845" y="2749645"/>
            <a:ext cx="10162309" cy="763340"/>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Listen.</a:t>
            </a:r>
          </a:p>
        </p:txBody>
      </p:sp>
      <p:sp>
        <p:nvSpPr>
          <p:cNvPr id="11" name="Rounded Rectangular Callout 10">
            <a:extLst>
              <a:ext uri="{FF2B5EF4-FFF2-40B4-BE49-F238E27FC236}">
                <a16:creationId xmlns:a16="http://schemas.microsoft.com/office/drawing/2014/main" id="{2929F37E-A163-596B-E8F2-8FD893609C94}"/>
              </a:ext>
            </a:extLst>
          </p:cNvPr>
          <p:cNvSpPr/>
          <p:nvPr/>
        </p:nvSpPr>
        <p:spPr>
          <a:xfrm>
            <a:off x="1014845" y="4203487"/>
            <a:ext cx="10162309" cy="763340"/>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Be kind.</a:t>
            </a:r>
          </a:p>
        </p:txBody>
      </p:sp>
    </p:spTree>
    <p:extLst>
      <p:ext uri="{BB962C8B-B14F-4D97-AF65-F5344CB8AC3E}">
        <p14:creationId xmlns:p14="http://schemas.microsoft.com/office/powerpoint/2010/main" val="1357911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CBB83A5E-A7C6-9931-16F5-661341D98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26014-C2EF-68EA-446E-9AA54EA529D2}"/>
              </a:ext>
            </a:extLst>
          </p:cNvPr>
          <p:cNvSpPr>
            <a:spLocks noGrp="1"/>
          </p:cNvSpPr>
          <p:nvPr>
            <p:ph type="title"/>
          </p:nvPr>
        </p:nvSpPr>
        <p:spPr>
          <a:xfrm>
            <a:off x="838200" y="530087"/>
            <a:ext cx="10515600" cy="1116151"/>
          </a:xfrm>
          <a:solidFill>
            <a:srgbClr val="A2222E"/>
          </a:solidFill>
        </p:spPr>
        <p:txBody>
          <a:bodyPr vert="horz" lIns="91440" tIns="45720" rIns="91440" bIns="45720" rtlCol="0" anchor="ctr">
            <a:normAutofit fontScale="90000"/>
          </a:bodyPr>
          <a:lstStyle/>
          <a:p>
            <a:r>
              <a:rPr lang="en-US" b="1" dirty="0">
                <a:solidFill>
                  <a:schemeClr val="bg1"/>
                </a:solidFill>
              </a:rPr>
              <a:t>What’s the one thing you wish you could tell your college self now?</a:t>
            </a:r>
          </a:p>
        </p:txBody>
      </p:sp>
      <p:sp>
        <p:nvSpPr>
          <p:cNvPr id="3" name="Content Placeholder 2">
            <a:extLst>
              <a:ext uri="{FF2B5EF4-FFF2-40B4-BE49-F238E27FC236}">
                <a16:creationId xmlns:a16="http://schemas.microsoft.com/office/drawing/2014/main" id="{7C06460F-D14A-3978-E196-DBA921536044}"/>
              </a:ext>
            </a:extLst>
          </p:cNvPr>
          <p:cNvSpPr>
            <a:spLocks noGrp="1"/>
          </p:cNvSpPr>
          <p:nvPr>
            <p:ph idx="1"/>
          </p:nvPr>
        </p:nvSpPr>
        <p:spPr/>
        <p:txBody>
          <a:bodyPr>
            <a:normAutofit fontScale="92500" lnSpcReduction="10000"/>
          </a:bodyPr>
          <a:lstStyle/>
          <a:p>
            <a:pPr marL="0" indent="0">
              <a:buNone/>
            </a:pPr>
            <a:r>
              <a:rPr lang="en-US" sz="3600" b="1" dirty="0"/>
              <a:t>Top Answers:</a:t>
            </a:r>
            <a:br>
              <a:rPr lang="en-US" sz="3600" b="1" dirty="0"/>
            </a:br>
            <a:endParaRPr lang="en-US" dirty="0"/>
          </a:p>
          <a:p>
            <a:r>
              <a:rPr lang="en-US" sz="3600" b="1" dirty="0"/>
              <a:t>Relax. Breathe. You can do this.</a:t>
            </a:r>
          </a:p>
          <a:p>
            <a:r>
              <a:rPr lang="en-US" sz="3600" b="1" dirty="0"/>
              <a:t>You’re good just as you are.</a:t>
            </a:r>
          </a:p>
          <a:p>
            <a:r>
              <a:rPr lang="en-US" sz="3600" b="1" dirty="0"/>
              <a:t>Believe in yourself.</a:t>
            </a:r>
          </a:p>
          <a:p>
            <a:r>
              <a:rPr lang="en-US" sz="3600" b="1" dirty="0"/>
              <a:t>Fortune favors the bold.</a:t>
            </a:r>
          </a:p>
          <a:p>
            <a:r>
              <a:rPr lang="en-US" sz="3600" b="1" dirty="0"/>
              <a:t>Be more open-minded.</a:t>
            </a:r>
          </a:p>
          <a:p>
            <a:r>
              <a:rPr lang="en-US" sz="3600" b="1" dirty="0"/>
              <a:t>Listen more.</a:t>
            </a:r>
          </a:p>
        </p:txBody>
      </p:sp>
      <p:sp>
        <p:nvSpPr>
          <p:cNvPr id="4" name="Footer Placeholder 3">
            <a:extLst>
              <a:ext uri="{FF2B5EF4-FFF2-40B4-BE49-F238E27FC236}">
                <a16:creationId xmlns:a16="http://schemas.microsoft.com/office/drawing/2014/main" id="{5F8D30A5-13B3-C8AA-9150-94E6CE64EFAF}"/>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3F96B1F5-E5FE-9317-9EE0-714FC34F8C57}"/>
              </a:ext>
            </a:extLst>
          </p:cNvPr>
          <p:cNvSpPr>
            <a:spLocks noGrp="1"/>
          </p:cNvSpPr>
          <p:nvPr>
            <p:ph type="sldNum" sz="quarter" idx="12"/>
          </p:nvPr>
        </p:nvSpPr>
        <p:spPr/>
        <p:txBody>
          <a:bodyPr/>
          <a:lstStyle/>
          <a:p>
            <a:fld id="{B4449E65-F43B-754A-977E-526E330D26B6}" type="slidenum">
              <a:rPr lang="en-US" smtClean="0"/>
              <a:t>76</a:t>
            </a:fld>
            <a:endParaRPr lang="en-US"/>
          </a:p>
        </p:txBody>
      </p:sp>
    </p:spTree>
    <p:extLst>
      <p:ext uri="{BB962C8B-B14F-4D97-AF65-F5344CB8AC3E}">
        <p14:creationId xmlns:p14="http://schemas.microsoft.com/office/powerpoint/2010/main" val="291326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045F4548-83A1-5C10-1815-6849E9C80A6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95912D-0E34-D5B6-0F22-911BC9F51AAD}"/>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6979FB74-7568-1AAB-B479-D8DE14DF0B95}"/>
              </a:ext>
            </a:extLst>
          </p:cNvPr>
          <p:cNvSpPr>
            <a:spLocks noGrp="1"/>
          </p:cNvSpPr>
          <p:nvPr>
            <p:ph type="sldNum" sz="quarter" idx="12"/>
          </p:nvPr>
        </p:nvSpPr>
        <p:spPr/>
        <p:txBody>
          <a:bodyPr/>
          <a:lstStyle/>
          <a:p>
            <a:fld id="{B4449E65-F43B-754A-977E-526E330D26B6}" type="slidenum">
              <a:rPr lang="en-US" smtClean="0"/>
              <a:t>77</a:t>
            </a:fld>
            <a:endParaRPr lang="en-US"/>
          </a:p>
        </p:txBody>
      </p:sp>
      <p:sp>
        <p:nvSpPr>
          <p:cNvPr id="9" name="Rounded Rectangular Callout 8">
            <a:extLst>
              <a:ext uri="{FF2B5EF4-FFF2-40B4-BE49-F238E27FC236}">
                <a16:creationId xmlns:a16="http://schemas.microsoft.com/office/drawing/2014/main" id="{3B35B0B8-342C-FBED-DB6F-27D9C1AEF944}"/>
              </a:ext>
            </a:extLst>
          </p:cNvPr>
          <p:cNvSpPr/>
          <p:nvPr/>
        </p:nvSpPr>
        <p:spPr>
          <a:xfrm>
            <a:off x="838199" y="91006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Ask for what you want. Including that date.</a:t>
            </a:r>
          </a:p>
        </p:txBody>
      </p:sp>
      <p:sp>
        <p:nvSpPr>
          <p:cNvPr id="10" name="Rounded Rectangular Callout 9">
            <a:extLst>
              <a:ext uri="{FF2B5EF4-FFF2-40B4-BE49-F238E27FC236}">
                <a16:creationId xmlns:a16="http://schemas.microsoft.com/office/drawing/2014/main" id="{F0CC7BE4-DD80-EB03-A2C8-EDBAE603655C}"/>
              </a:ext>
            </a:extLst>
          </p:cNvPr>
          <p:cNvSpPr/>
          <p:nvPr/>
        </p:nvSpPr>
        <p:spPr>
          <a:xfrm>
            <a:off x="838199" y="2713299"/>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You’re not the smartest person in the room.</a:t>
            </a:r>
          </a:p>
        </p:txBody>
      </p:sp>
      <p:sp>
        <p:nvSpPr>
          <p:cNvPr id="11" name="Rounded Rectangular Callout 10">
            <a:extLst>
              <a:ext uri="{FF2B5EF4-FFF2-40B4-BE49-F238E27FC236}">
                <a16:creationId xmlns:a16="http://schemas.microsoft.com/office/drawing/2014/main" id="{400CBFAD-5A5D-F6D4-9937-76920950A208}"/>
              </a:ext>
            </a:extLst>
          </p:cNvPr>
          <p:cNvSpPr/>
          <p:nvPr/>
        </p:nvSpPr>
        <p:spPr>
          <a:xfrm>
            <a:off x="838199" y="4516537"/>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Ask more questions.</a:t>
            </a:r>
          </a:p>
        </p:txBody>
      </p:sp>
    </p:spTree>
    <p:extLst>
      <p:ext uri="{BB962C8B-B14F-4D97-AF65-F5344CB8AC3E}">
        <p14:creationId xmlns:p14="http://schemas.microsoft.com/office/powerpoint/2010/main" val="30159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E6DE9756-E09E-A6EB-65D1-20E24073BF4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F10DE8E-89F6-9AA1-FDD4-6B6BF4169C39}"/>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AA8602E7-BE7B-D518-4259-E80771ADC585}"/>
              </a:ext>
            </a:extLst>
          </p:cNvPr>
          <p:cNvSpPr>
            <a:spLocks noGrp="1"/>
          </p:cNvSpPr>
          <p:nvPr>
            <p:ph type="sldNum" sz="quarter" idx="12"/>
          </p:nvPr>
        </p:nvSpPr>
        <p:spPr/>
        <p:txBody>
          <a:bodyPr/>
          <a:lstStyle/>
          <a:p>
            <a:fld id="{B4449E65-F43B-754A-977E-526E330D26B6}" type="slidenum">
              <a:rPr lang="en-US" smtClean="0"/>
              <a:t>78</a:t>
            </a:fld>
            <a:endParaRPr lang="en-US"/>
          </a:p>
        </p:txBody>
      </p:sp>
      <p:sp>
        <p:nvSpPr>
          <p:cNvPr id="9" name="Rounded Rectangular Callout 8">
            <a:extLst>
              <a:ext uri="{FF2B5EF4-FFF2-40B4-BE49-F238E27FC236}">
                <a16:creationId xmlns:a16="http://schemas.microsoft.com/office/drawing/2014/main" id="{01DFB160-5D7D-A0AF-0C84-7DC91E402BEF}"/>
              </a:ext>
            </a:extLst>
          </p:cNvPr>
          <p:cNvSpPr/>
          <p:nvPr/>
        </p:nvSpPr>
        <p:spPr>
          <a:xfrm>
            <a:off x="838199" y="91006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Actually, the world is not your oyster.</a:t>
            </a:r>
          </a:p>
        </p:txBody>
      </p:sp>
      <p:sp>
        <p:nvSpPr>
          <p:cNvPr id="10" name="Rounded Rectangular Callout 9">
            <a:extLst>
              <a:ext uri="{FF2B5EF4-FFF2-40B4-BE49-F238E27FC236}">
                <a16:creationId xmlns:a16="http://schemas.microsoft.com/office/drawing/2014/main" id="{BFEE9D3E-7F4E-01E3-9A8B-DCDEC60995C8}"/>
              </a:ext>
            </a:extLst>
          </p:cNvPr>
          <p:cNvSpPr/>
          <p:nvPr/>
        </p:nvSpPr>
        <p:spPr>
          <a:xfrm>
            <a:off x="838199" y="2713299"/>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Go to law school.</a:t>
            </a:r>
          </a:p>
        </p:txBody>
      </p:sp>
      <p:sp>
        <p:nvSpPr>
          <p:cNvPr id="11" name="Rounded Rectangular Callout 10">
            <a:extLst>
              <a:ext uri="{FF2B5EF4-FFF2-40B4-BE49-F238E27FC236}">
                <a16:creationId xmlns:a16="http://schemas.microsoft.com/office/drawing/2014/main" id="{09FE064D-B232-5A1C-7A44-291551D2BB89}"/>
              </a:ext>
            </a:extLst>
          </p:cNvPr>
          <p:cNvSpPr/>
          <p:nvPr/>
        </p:nvSpPr>
        <p:spPr>
          <a:xfrm>
            <a:off x="838199" y="4516537"/>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Don’t go to law school.</a:t>
            </a:r>
          </a:p>
        </p:txBody>
      </p:sp>
    </p:spTree>
    <p:extLst>
      <p:ext uri="{BB962C8B-B14F-4D97-AF65-F5344CB8AC3E}">
        <p14:creationId xmlns:p14="http://schemas.microsoft.com/office/powerpoint/2010/main" val="9723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31BEE8A8-49A8-F1A1-1795-A5E671C58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6EBE4-468C-58C7-83BE-05D1FCB57C98}"/>
              </a:ext>
            </a:extLst>
          </p:cNvPr>
          <p:cNvSpPr>
            <a:spLocks noGrp="1"/>
          </p:cNvSpPr>
          <p:nvPr>
            <p:ph type="title"/>
          </p:nvPr>
        </p:nvSpPr>
        <p:spPr>
          <a:solidFill>
            <a:srgbClr val="A2222E"/>
          </a:solidFill>
        </p:spPr>
        <p:txBody>
          <a:bodyPr vert="horz" lIns="91440" tIns="45720" rIns="91440" bIns="45720" rtlCol="0" anchor="ctr">
            <a:normAutofit/>
          </a:bodyPr>
          <a:lstStyle/>
          <a:p>
            <a:r>
              <a:rPr lang="en-US" b="1" dirty="0">
                <a:solidFill>
                  <a:schemeClr val="bg1"/>
                </a:solidFill>
              </a:rPr>
              <a:t>What would your college self be most surprised to learn about you today?</a:t>
            </a:r>
          </a:p>
        </p:txBody>
      </p:sp>
      <p:sp>
        <p:nvSpPr>
          <p:cNvPr id="3" name="Content Placeholder 2">
            <a:extLst>
              <a:ext uri="{FF2B5EF4-FFF2-40B4-BE49-F238E27FC236}">
                <a16:creationId xmlns:a16="http://schemas.microsoft.com/office/drawing/2014/main" id="{C304FADA-944C-9B88-A018-FF6C38849B7A}"/>
              </a:ext>
            </a:extLst>
          </p:cNvPr>
          <p:cNvSpPr>
            <a:spLocks noGrp="1"/>
          </p:cNvSpPr>
          <p:nvPr>
            <p:ph idx="1"/>
          </p:nvPr>
        </p:nvSpPr>
        <p:spPr>
          <a:xfrm>
            <a:off x="838200" y="2523067"/>
            <a:ext cx="10515600" cy="3653895"/>
          </a:xfrm>
        </p:spPr>
        <p:txBody>
          <a:bodyPr>
            <a:normAutofit/>
          </a:bodyPr>
          <a:lstStyle/>
          <a:p>
            <a:pPr fontAlgn="base"/>
            <a:r>
              <a:rPr lang="en-US" sz="3600" b="1" dirty="0"/>
              <a:t>Shifts—career, location, personal</a:t>
            </a:r>
          </a:p>
          <a:p>
            <a:pPr fontAlgn="base"/>
            <a:r>
              <a:rPr lang="en-US" sz="3600" b="1" dirty="0"/>
              <a:t>Relationships—mostly happy ones </a:t>
            </a:r>
          </a:p>
          <a:p>
            <a:pPr fontAlgn="base"/>
            <a:r>
              <a:rPr lang="en-US" sz="3600" b="1" dirty="0"/>
              <a:t>Relaxed &amp; comfortable in our own skin</a:t>
            </a:r>
          </a:p>
          <a:p>
            <a:pPr fontAlgn="base"/>
            <a:r>
              <a:rPr lang="en-US" sz="3600" b="1" dirty="0"/>
              <a:t>That we’re still here! </a:t>
            </a:r>
          </a:p>
        </p:txBody>
      </p:sp>
      <p:sp>
        <p:nvSpPr>
          <p:cNvPr id="5" name="Slide Number Placeholder 4">
            <a:extLst>
              <a:ext uri="{FF2B5EF4-FFF2-40B4-BE49-F238E27FC236}">
                <a16:creationId xmlns:a16="http://schemas.microsoft.com/office/drawing/2014/main" id="{32DD53EE-8D30-ACAF-F1F0-DCBCC96311D3}"/>
              </a:ext>
            </a:extLst>
          </p:cNvPr>
          <p:cNvSpPr>
            <a:spLocks noGrp="1"/>
          </p:cNvSpPr>
          <p:nvPr>
            <p:ph type="sldNum" sz="quarter" idx="12"/>
          </p:nvPr>
        </p:nvSpPr>
        <p:spPr/>
        <p:txBody>
          <a:bodyPr/>
          <a:lstStyle/>
          <a:p>
            <a:fld id="{B4449E65-F43B-754A-977E-526E330D26B6}" type="slidenum">
              <a:rPr lang="en-US" smtClean="0"/>
              <a:t>79</a:t>
            </a:fld>
            <a:endParaRPr lang="en-US"/>
          </a:p>
        </p:txBody>
      </p:sp>
      <p:sp>
        <p:nvSpPr>
          <p:cNvPr id="8" name="Footer Placeholder 3">
            <a:extLst>
              <a:ext uri="{FF2B5EF4-FFF2-40B4-BE49-F238E27FC236}">
                <a16:creationId xmlns:a16="http://schemas.microsoft.com/office/drawing/2014/main" id="{A2220DC1-F175-3B38-AAC2-6F37ADF38AFD}"/>
              </a:ext>
            </a:extLst>
          </p:cNvPr>
          <p:cNvSpPr>
            <a:spLocks noGrp="1"/>
          </p:cNvSpPr>
          <p:nvPr>
            <p:ph type="ftr" sz="quarter" idx="11"/>
          </p:nvPr>
        </p:nvSpPr>
        <p:spPr>
          <a:xfrm>
            <a:off x="4038600" y="6356350"/>
            <a:ext cx="4114800" cy="365125"/>
          </a:xfrm>
        </p:spPr>
        <p:txBody>
          <a:bodyPr/>
          <a:lstStyle/>
          <a:p>
            <a:r>
              <a:rPr lang="en-US" dirty="0"/>
              <a:t>Barbara</a:t>
            </a:r>
          </a:p>
        </p:txBody>
      </p:sp>
    </p:spTree>
    <p:extLst>
      <p:ext uri="{BB962C8B-B14F-4D97-AF65-F5344CB8AC3E}">
        <p14:creationId xmlns:p14="http://schemas.microsoft.com/office/powerpoint/2010/main" val="52310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6C32C-A7AA-E8D6-8867-78036D1F1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D87C1-E92F-08A6-F344-A67C92BCF3D6}"/>
              </a:ext>
            </a:extLst>
          </p:cNvPr>
          <p:cNvSpPr>
            <a:spLocks noGrp="1"/>
          </p:cNvSpPr>
          <p:nvPr>
            <p:ph type="title"/>
          </p:nvPr>
        </p:nvSpPr>
        <p:spPr>
          <a:xfrm>
            <a:off x="1532258" y="1013576"/>
            <a:ext cx="9154099" cy="1325563"/>
          </a:xfrm>
          <a:solidFill>
            <a:srgbClr val="A2222E"/>
          </a:solidFill>
        </p:spPr>
        <p:txBody>
          <a:bodyPr vert="horz" lIns="91440" tIns="45720" rIns="91440" bIns="45720" rtlCol="0" anchor="ctr">
            <a:normAutofit/>
          </a:bodyPr>
          <a:lstStyle/>
          <a:p>
            <a:r>
              <a:rPr lang="en-US" b="1" dirty="0">
                <a:solidFill>
                  <a:schemeClr val="bg1"/>
                </a:solidFill>
              </a:rPr>
              <a:t>How much bearing did your concentration have on your career?</a:t>
            </a:r>
          </a:p>
        </p:txBody>
      </p:sp>
      <p:sp>
        <p:nvSpPr>
          <p:cNvPr id="4" name="Footer Placeholder 3">
            <a:extLst>
              <a:ext uri="{FF2B5EF4-FFF2-40B4-BE49-F238E27FC236}">
                <a16:creationId xmlns:a16="http://schemas.microsoft.com/office/drawing/2014/main" id="{4A4FF7FA-E65A-6660-ED86-C6FBBE77F58B}"/>
              </a:ext>
            </a:extLst>
          </p:cNvPr>
          <p:cNvSpPr>
            <a:spLocks noGrp="1"/>
          </p:cNvSpPr>
          <p:nvPr>
            <p:ph type="ftr" sz="quarter" idx="11"/>
          </p:nvPr>
        </p:nvSpPr>
        <p:spPr>
          <a:xfrm>
            <a:off x="4038600" y="6338254"/>
            <a:ext cx="4114800" cy="365125"/>
          </a:xfrm>
        </p:spPr>
        <p:txBody>
          <a:bodyPr/>
          <a:lstStyle/>
          <a:p>
            <a:r>
              <a:rPr lang="en-US" dirty="0"/>
              <a:t>Todd</a:t>
            </a:r>
          </a:p>
        </p:txBody>
      </p:sp>
      <p:sp>
        <p:nvSpPr>
          <p:cNvPr id="5" name="Slide Number Placeholder 4">
            <a:extLst>
              <a:ext uri="{FF2B5EF4-FFF2-40B4-BE49-F238E27FC236}">
                <a16:creationId xmlns:a16="http://schemas.microsoft.com/office/drawing/2014/main" id="{8D59A625-917A-99BC-033F-AF7E589ACE39}"/>
              </a:ext>
            </a:extLst>
          </p:cNvPr>
          <p:cNvSpPr>
            <a:spLocks noGrp="1"/>
          </p:cNvSpPr>
          <p:nvPr>
            <p:ph type="sldNum" sz="quarter" idx="12"/>
          </p:nvPr>
        </p:nvSpPr>
        <p:spPr/>
        <p:txBody>
          <a:bodyPr/>
          <a:lstStyle/>
          <a:p>
            <a:fld id="{B4449E65-F43B-754A-977E-526E330D26B6}" type="slidenum">
              <a:rPr lang="en-US" smtClean="0"/>
              <a:t>8</a:t>
            </a:fld>
            <a:endParaRPr lang="en-US" dirty="0"/>
          </a:p>
        </p:txBody>
      </p:sp>
      <p:graphicFrame>
        <p:nvGraphicFramePr>
          <p:cNvPr id="8" name="Content Placeholder 7">
            <a:extLst>
              <a:ext uri="{FF2B5EF4-FFF2-40B4-BE49-F238E27FC236}">
                <a16:creationId xmlns:a16="http://schemas.microsoft.com/office/drawing/2014/main" id="{82275D87-0456-7F4B-2D15-8D3005FBD311}"/>
              </a:ext>
            </a:extLst>
          </p:cNvPr>
          <p:cNvGraphicFramePr>
            <a:graphicFrameLocks noGrp="1"/>
          </p:cNvGraphicFramePr>
          <p:nvPr>
            <p:ph idx="1"/>
          </p:nvPr>
        </p:nvGraphicFramePr>
        <p:xfrm>
          <a:off x="1333957" y="2762058"/>
          <a:ext cx="9488277" cy="2595880"/>
        </p:xfrm>
        <a:graphic>
          <a:graphicData uri="http://schemas.openxmlformats.org/drawingml/2006/table">
            <a:tbl>
              <a:tblPr firstRow="1" bandRow="1">
                <a:tableStyleId>{5C22544A-7EE6-4342-B048-85BDC9FD1C3A}</a:tableStyleId>
              </a:tblPr>
              <a:tblGrid>
                <a:gridCol w="2477877">
                  <a:extLst>
                    <a:ext uri="{9D8B030D-6E8A-4147-A177-3AD203B41FA5}">
                      <a16:colId xmlns:a16="http://schemas.microsoft.com/office/drawing/2014/main" val="742169797"/>
                    </a:ext>
                  </a:extLst>
                </a:gridCol>
                <a:gridCol w="1168400">
                  <a:extLst>
                    <a:ext uri="{9D8B030D-6E8A-4147-A177-3AD203B41FA5}">
                      <a16:colId xmlns:a16="http://schemas.microsoft.com/office/drawing/2014/main" val="776175092"/>
                    </a:ext>
                  </a:extLst>
                </a:gridCol>
                <a:gridCol w="1168400">
                  <a:extLst>
                    <a:ext uri="{9D8B030D-6E8A-4147-A177-3AD203B41FA5}">
                      <a16:colId xmlns:a16="http://schemas.microsoft.com/office/drawing/2014/main" val="1282251932"/>
                    </a:ext>
                  </a:extLst>
                </a:gridCol>
                <a:gridCol w="1168400">
                  <a:extLst>
                    <a:ext uri="{9D8B030D-6E8A-4147-A177-3AD203B41FA5}">
                      <a16:colId xmlns:a16="http://schemas.microsoft.com/office/drawing/2014/main" val="3308893510"/>
                    </a:ext>
                  </a:extLst>
                </a:gridCol>
                <a:gridCol w="1168400">
                  <a:extLst>
                    <a:ext uri="{9D8B030D-6E8A-4147-A177-3AD203B41FA5}">
                      <a16:colId xmlns:a16="http://schemas.microsoft.com/office/drawing/2014/main" val="4117672625"/>
                    </a:ext>
                  </a:extLst>
                </a:gridCol>
                <a:gridCol w="1168400">
                  <a:extLst>
                    <a:ext uri="{9D8B030D-6E8A-4147-A177-3AD203B41FA5}">
                      <a16:colId xmlns:a16="http://schemas.microsoft.com/office/drawing/2014/main" val="2677634155"/>
                    </a:ext>
                  </a:extLst>
                </a:gridCol>
                <a:gridCol w="1168400">
                  <a:extLst>
                    <a:ext uri="{9D8B030D-6E8A-4147-A177-3AD203B41FA5}">
                      <a16:colId xmlns:a16="http://schemas.microsoft.com/office/drawing/2014/main" val="420266787"/>
                    </a:ext>
                  </a:extLst>
                </a:gridCol>
              </a:tblGrid>
              <a:tr h="370840">
                <a:tc>
                  <a:txBody>
                    <a:bodyPr/>
                    <a:lstStyle/>
                    <a:p>
                      <a:r>
                        <a:rPr lang="en-US" dirty="0"/>
                        <a:t>Bearing</a:t>
                      </a:r>
                    </a:p>
                  </a:txBody>
                  <a:tcPr/>
                </a:tc>
                <a:tc>
                  <a:txBody>
                    <a:bodyPr/>
                    <a:lstStyle/>
                    <a:p>
                      <a:pPr algn="ctr"/>
                      <a:r>
                        <a:rPr lang="en-US" dirty="0"/>
                        <a:t>Nat Sci</a:t>
                      </a:r>
                    </a:p>
                  </a:txBody>
                  <a:tcPr/>
                </a:tc>
                <a:tc>
                  <a:txBody>
                    <a:bodyPr/>
                    <a:lstStyle/>
                    <a:p>
                      <a:pPr algn="ctr"/>
                      <a:r>
                        <a:rPr lang="en-US" dirty="0"/>
                        <a:t>%</a:t>
                      </a:r>
                    </a:p>
                  </a:txBody>
                  <a:tcPr/>
                </a:tc>
                <a:tc>
                  <a:txBody>
                    <a:bodyPr/>
                    <a:lstStyle/>
                    <a:p>
                      <a:pPr algn="ctr"/>
                      <a:r>
                        <a:rPr lang="en-US" dirty="0"/>
                        <a:t>Soc Sci</a:t>
                      </a:r>
                    </a:p>
                  </a:txBody>
                  <a:tcPr/>
                </a:tc>
                <a:tc>
                  <a:txBody>
                    <a:bodyPr/>
                    <a:lstStyle/>
                    <a:p>
                      <a:pPr algn="ctr"/>
                      <a:r>
                        <a:rPr lang="en-US" dirty="0"/>
                        <a:t>%</a:t>
                      </a:r>
                    </a:p>
                  </a:txBody>
                  <a:tcPr/>
                </a:tc>
                <a:tc>
                  <a:txBody>
                    <a:bodyPr/>
                    <a:lstStyle/>
                    <a:p>
                      <a:pPr algn="ctr"/>
                      <a:r>
                        <a:rPr lang="en-US" dirty="0"/>
                        <a:t>Hum</a:t>
                      </a:r>
                    </a:p>
                  </a:txBody>
                  <a:tcPr/>
                </a:tc>
                <a:tc>
                  <a:txBody>
                    <a:bodyPr/>
                    <a:lstStyle/>
                    <a:p>
                      <a:pPr algn="ctr"/>
                      <a:r>
                        <a:rPr lang="en-US" dirty="0"/>
                        <a:t>%</a:t>
                      </a:r>
                    </a:p>
                  </a:txBody>
                  <a:tcPr/>
                </a:tc>
                <a:extLst>
                  <a:ext uri="{0D108BD9-81ED-4DB2-BD59-A6C34878D82A}">
                    <a16:rowId xmlns:a16="http://schemas.microsoft.com/office/drawing/2014/main" val="1341012091"/>
                  </a:ext>
                </a:extLst>
              </a:tr>
              <a:tr h="370840">
                <a:tc>
                  <a:txBody>
                    <a:bodyPr/>
                    <a:lstStyle/>
                    <a:p>
                      <a:r>
                        <a:rPr lang="en-US" dirty="0"/>
                        <a:t>A Lot</a:t>
                      </a:r>
                    </a:p>
                  </a:txBody>
                  <a:tcPr/>
                </a:tc>
                <a:tc>
                  <a:txBody>
                    <a:bodyPr/>
                    <a:lstStyle/>
                    <a:p>
                      <a:pPr algn="ctr"/>
                      <a:r>
                        <a:rPr lang="en-US" dirty="0"/>
                        <a:t>40</a:t>
                      </a:r>
                    </a:p>
                  </a:txBody>
                  <a:tcPr/>
                </a:tc>
                <a:tc>
                  <a:txBody>
                    <a:bodyPr/>
                    <a:lstStyle/>
                    <a:p>
                      <a:pPr algn="ctr"/>
                      <a:r>
                        <a:rPr lang="en-US" dirty="0"/>
                        <a:t>56%</a:t>
                      </a:r>
                    </a:p>
                  </a:txBody>
                  <a:tcPr/>
                </a:tc>
                <a:tc>
                  <a:txBody>
                    <a:bodyPr/>
                    <a:lstStyle/>
                    <a:p>
                      <a:pPr algn="ctr"/>
                      <a:r>
                        <a:rPr lang="en-US" dirty="0"/>
                        <a:t>67</a:t>
                      </a:r>
                    </a:p>
                  </a:txBody>
                  <a:tcPr/>
                </a:tc>
                <a:tc>
                  <a:txBody>
                    <a:bodyPr/>
                    <a:lstStyle/>
                    <a:p>
                      <a:pPr algn="ctr"/>
                      <a:r>
                        <a:rPr lang="en-US" dirty="0"/>
                        <a:t>33%</a:t>
                      </a:r>
                    </a:p>
                  </a:txBody>
                  <a:tcPr/>
                </a:tc>
                <a:tc>
                  <a:txBody>
                    <a:bodyPr/>
                    <a:lstStyle/>
                    <a:p>
                      <a:pPr algn="ctr"/>
                      <a:r>
                        <a:rPr lang="en-US" dirty="0"/>
                        <a:t>31</a:t>
                      </a:r>
                    </a:p>
                  </a:txBody>
                  <a:tcPr/>
                </a:tc>
                <a:tc>
                  <a:txBody>
                    <a:bodyPr/>
                    <a:lstStyle/>
                    <a:p>
                      <a:pPr algn="ctr"/>
                      <a:r>
                        <a:rPr lang="en-US" dirty="0"/>
                        <a:t>53%</a:t>
                      </a:r>
                    </a:p>
                  </a:txBody>
                  <a:tcPr/>
                </a:tc>
                <a:extLst>
                  <a:ext uri="{0D108BD9-81ED-4DB2-BD59-A6C34878D82A}">
                    <a16:rowId xmlns:a16="http://schemas.microsoft.com/office/drawing/2014/main" val="2450181191"/>
                  </a:ext>
                </a:extLst>
              </a:tr>
              <a:tr h="370840">
                <a:tc>
                  <a:txBody>
                    <a:bodyPr/>
                    <a:lstStyle/>
                    <a:p>
                      <a:r>
                        <a:rPr lang="en-US" dirty="0"/>
                        <a:t>Mattered</a:t>
                      </a:r>
                    </a:p>
                  </a:txBody>
                  <a:tcPr/>
                </a:tc>
                <a:tc>
                  <a:txBody>
                    <a:bodyPr/>
                    <a:lstStyle/>
                    <a:p>
                      <a:pPr algn="ctr"/>
                      <a:r>
                        <a:rPr lang="en-US" dirty="0"/>
                        <a:t>6</a:t>
                      </a:r>
                    </a:p>
                  </a:txBody>
                  <a:tcPr/>
                </a:tc>
                <a:tc>
                  <a:txBody>
                    <a:bodyPr/>
                    <a:lstStyle/>
                    <a:p>
                      <a:pPr algn="ctr"/>
                      <a:r>
                        <a:rPr lang="en-US" dirty="0"/>
                        <a:t>8%</a:t>
                      </a:r>
                    </a:p>
                  </a:txBody>
                  <a:tcPr/>
                </a:tc>
                <a:tc>
                  <a:txBody>
                    <a:bodyPr/>
                    <a:lstStyle/>
                    <a:p>
                      <a:pPr algn="ctr"/>
                      <a:r>
                        <a:rPr lang="en-US" dirty="0"/>
                        <a:t>28</a:t>
                      </a:r>
                    </a:p>
                  </a:txBody>
                  <a:tcPr/>
                </a:tc>
                <a:tc>
                  <a:txBody>
                    <a:bodyPr/>
                    <a:lstStyle/>
                    <a:p>
                      <a:pPr algn="ctr"/>
                      <a:r>
                        <a:rPr lang="en-US" dirty="0"/>
                        <a:t>14%</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4222481389"/>
                  </a:ext>
                </a:extLst>
              </a:tr>
              <a:tr h="370840">
                <a:tc>
                  <a:txBody>
                    <a:bodyPr/>
                    <a:lstStyle/>
                    <a:p>
                      <a:r>
                        <a:rPr lang="en-US" dirty="0"/>
                        <a:t>Some</a:t>
                      </a:r>
                    </a:p>
                  </a:txBody>
                  <a:tcPr/>
                </a:tc>
                <a:tc>
                  <a:txBody>
                    <a:bodyPr/>
                    <a:lstStyle/>
                    <a:p>
                      <a:pPr algn="ctr"/>
                      <a:r>
                        <a:rPr lang="en-US" dirty="0"/>
                        <a:t>10</a:t>
                      </a:r>
                    </a:p>
                  </a:txBody>
                  <a:tcPr/>
                </a:tc>
                <a:tc>
                  <a:txBody>
                    <a:bodyPr/>
                    <a:lstStyle/>
                    <a:p>
                      <a:pPr algn="ctr"/>
                      <a:r>
                        <a:rPr lang="en-US" dirty="0"/>
                        <a:t>14%</a:t>
                      </a:r>
                    </a:p>
                  </a:txBody>
                  <a:tcPr/>
                </a:tc>
                <a:tc>
                  <a:txBody>
                    <a:bodyPr/>
                    <a:lstStyle/>
                    <a:p>
                      <a:pPr algn="ctr"/>
                      <a:r>
                        <a:rPr lang="en-US" dirty="0"/>
                        <a:t>46</a:t>
                      </a:r>
                    </a:p>
                  </a:txBody>
                  <a:tcPr/>
                </a:tc>
                <a:tc>
                  <a:txBody>
                    <a:bodyPr/>
                    <a:lstStyle/>
                    <a:p>
                      <a:pPr algn="ctr"/>
                      <a:r>
                        <a:rPr lang="en-US" dirty="0"/>
                        <a:t>23%</a:t>
                      </a:r>
                    </a:p>
                  </a:txBody>
                  <a:tcPr/>
                </a:tc>
                <a:tc>
                  <a:txBody>
                    <a:bodyPr/>
                    <a:lstStyle/>
                    <a:p>
                      <a:pPr algn="ctr"/>
                      <a:r>
                        <a:rPr lang="en-US" dirty="0"/>
                        <a:t>10</a:t>
                      </a:r>
                    </a:p>
                  </a:txBody>
                  <a:tcPr/>
                </a:tc>
                <a:tc>
                  <a:txBody>
                    <a:bodyPr/>
                    <a:lstStyle/>
                    <a:p>
                      <a:pPr algn="ctr"/>
                      <a:r>
                        <a:rPr lang="en-US" dirty="0"/>
                        <a:t>17%</a:t>
                      </a:r>
                    </a:p>
                  </a:txBody>
                  <a:tcPr/>
                </a:tc>
                <a:extLst>
                  <a:ext uri="{0D108BD9-81ED-4DB2-BD59-A6C34878D82A}">
                    <a16:rowId xmlns:a16="http://schemas.microsoft.com/office/drawing/2014/main" val="1489102347"/>
                  </a:ext>
                </a:extLst>
              </a:tr>
              <a:tr h="370840">
                <a:tc>
                  <a:txBody>
                    <a:bodyPr/>
                    <a:lstStyle/>
                    <a:p>
                      <a:r>
                        <a:rPr lang="en-US" dirty="0"/>
                        <a:t>A Little</a:t>
                      </a:r>
                    </a:p>
                  </a:txBody>
                  <a:tcPr/>
                </a:tc>
                <a:tc>
                  <a:txBody>
                    <a:bodyPr/>
                    <a:lstStyle/>
                    <a:p>
                      <a:pPr algn="ctr"/>
                      <a:r>
                        <a:rPr lang="en-US" dirty="0"/>
                        <a:t>6</a:t>
                      </a:r>
                    </a:p>
                  </a:txBody>
                  <a:tcPr/>
                </a:tc>
                <a:tc>
                  <a:txBody>
                    <a:bodyPr/>
                    <a:lstStyle/>
                    <a:p>
                      <a:pPr algn="ctr"/>
                      <a:r>
                        <a:rPr lang="en-US" dirty="0"/>
                        <a:t>8%</a:t>
                      </a:r>
                    </a:p>
                  </a:txBody>
                  <a:tcPr/>
                </a:tc>
                <a:tc>
                  <a:txBody>
                    <a:bodyPr/>
                    <a:lstStyle/>
                    <a:p>
                      <a:pPr algn="ctr"/>
                      <a:r>
                        <a:rPr lang="en-US" dirty="0"/>
                        <a:t>25</a:t>
                      </a:r>
                    </a:p>
                  </a:txBody>
                  <a:tcPr/>
                </a:tc>
                <a:tc>
                  <a:txBody>
                    <a:bodyPr/>
                    <a:lstStyle/>
                    <a:p>
                      <a:pPr algn="ctr"/>
                      <a:r>
                        <a:rPr lang="en-US" dirty="0"/>
                        <a:t>12%</a:t>
                      </a:r>
                    </a:p>
                  </a:txBody>
                  <a:tcPr/>
                </a:tc>
                <a:tc>
                  <a:txBody>
                    <a:bodyPr/>
                    <a:lstStyle/>
                    <a:p>
                      <a:pPr algn="ctr"/>
                      <a:r>
                        <a:rPr lang="en-US" dirty="0"/>
                        <a:t>5</a:t>
                      </a:r>
                    </a:p>
                  </a:txBody>
                  <a:tcPr/>
                </a:tc>
                <a:tc>
                  <a:txBody>
                    <a:bodyPr/>
                    <a:lstStyle/>
                    <a:p>
                      <a:pPr algn="ctr"/>
                      <a:r>
                        <a:rPr lang="en-US" dirty="0"/>
                        <a:t>8%</a:t>
                      </a:r>
                    </a:p>
                  </a:txBody>
                  <a:tcPr/>
                </a:tc>
                <a:extLst>
                  <a:ext uri="{0D108BD9-81ED-4DB2-BD59-A6C34878D82A}">
                    <a16:rowId xmlns:a16="http://schemas.microsoft.com/office/drawing/2014/main" val="3880540469"/>
                  </a:ext>
                </a:extLst>
              </a:tr>
              <a:tr h="370840">
                <a:tc>
                  <a:txBody>
                    <a:bodyPr/>
                    <a:lstStyle/>
                    <a:p>
                      <a:r>
                        <a:rPr lang="en-US" dirty="0"/>
                        <a:t>None / Nearly None</a:t>
                      </a:r>
                    </a:p>
                  </a:txBody>
                  <a:tcPr/>
                </a:tc>
                <a:tc>
                  <a:txBody>
                    <a:bodyPr/>
                    <a:lstStyle/>
                    <a:p>
                      <a:pPr algn="ctr"/>
                      <a:r>
                        <a:rPr lang="en-US" dirty="0"/>
                        <a:t>9</a:t>
                      </a:r>
                    </a:p>
                  </a:txBody>
                  <a:tcPr/>
                </a:tc>
                <a:tc>
                  <a:txBody>
                    <a:bodyPr/>
                    <a:lstStyle/>
                    <a:p>
                      <a:pPr algn="ctr"/>
                      <a:r>
                        <a:rPr lang="en-US" dirty="0"/>
                        <a:t>13%</a:t>
                      </a:r>
                    </a:p>
                  </a:txBody>
                  <a:tcPr/>
                </a:tc>
                <a:tc>
                  <a:txBody>
                    <a:bodyPr/>
                    <a:lstStyle/>
                    <a:p>
                      <a:pPr algn="ctr"/>
                      <a:r>
                        <a:rPr lang="en-US" dirty="0"/>
                        <a:t>36</a:t>
                      </a:r>
                    </a:p>
                  </a:txBody>
                  <a:tcPr/>
                </a:tc>
                <a:tc>
                  <a:txBody>
                    <a:bodyPr/>
                    <a:lstStyle/>
                    <a:p>
                      <a:pPr algn="ctr"/>
                      <a:r>
                        <a:rPr lang="en-US" dirty="0"/>
                        <a:t>18%</a:t>
                      </a:r>
                    </a:p>
                  </a:txBody>
                  <a:tcPr/>
                </a:tc>
                <a:tc>
                  <a:txBody>
                    <a:bodyPr/>
                    <a:lstStyle/>
                    <a:p>
                      <a:pPr algn="ctr"/>
                      <a:r>
                        <a:rPr lang="en-US" dirty="0"/>
                        <a:t>9</a:t>
                      </a:r>
                    </a:p>
                  </a:txBody>
                  <a:tcPr/>
                </a:tc>
                <a:tc>
                  <a:txBody>
                    <a:bodyPr/>
                    <a:lstStyle/>
                    <a:p>
                      <a:pPr algn="ctr"/>
                      <a:r>
                        <a:rPr lang="en-US" dirty="0"/>
                        <a:t>15%</a:t>
                      </a:r>
                    </a:p>
                  </a:txBody>
                  <a:tcPr/>
                </a:tc>
                <a:extLst>
                  <a:ext uri="{0D108BD9-81ED-4DB2-BD59-A6C34878D82A}">
                    <a16:rowId xmlns:a16="http://schemas.microsoft.com/office/drawing/2014/main" val="3188016617"/>
                  </a:ext>
                </a:extLst>
              </a:tr>
              <a:tr h="370840">
                <a:tc>
                  <a:txBody>
                    <a:bodyPr/>
                    <a:lstStyle/>
                    <a:p>
                      <a:pPr algn="r"/>
                      <a:r>
                        <a:rPr lang="en-US" dirty="0"/>
                        <a:t>Total Respondents:</a:t>
                      </a:r>
                    </a:p>
                  </a:txBody>
                  <a:tcPr/>
                </a:tc>
                <a:tc>
                  <a:txBody>
                    <a:bodyPr/>
                    <a:lstStyle/>
                    <a:p>
                      <a:pPr algn="ctr"/>
                      <a:r>
                        <a:rPr lang="en-US" dirty="0"/>
                        <a:t>71</a:t>
                      </a:r>
                    </a:p>
                  </a:txBody>
                  <a:tcPr/>
                </a:tc>
                <a:tc>
                  <a:txBody>
                    <a:bodyPr/>
                    <a:lstStyle/>
                    <a:p>
                      <a:pPr algn="ctr"/>
                      <a:r>
                        <a:rPr lang="en-US" dirty="0"/>
                        <a:t>21%</a:t>
                      </a:r>
                    </a:p>
                  </a:txBody>
                  <a:tcPr/>
                </a:tc>
                <a:tc>
                  <a:txBody>
                    <a:bodyPr/>
                    <a:lstStyle/>
                    <a:p>
                      <a:pPr algn="ctr"/>
                      <a:r>
                        <a:rPr lang="en-US" dirty="0"/>
                        <a:t>202</a:t>
                      </a:r>
                    </a:p>
                  </a:txBody>
                  <a:tcPr/>
                </a:tc>
                <a:tc>
                  <a:txBody>
                    <a:bodyPr/>
                    <a:lstStyle/>
                    <a:p>
                      <a:pPr algn="ctr"/>
                      <a:r>
                        <a:rPr lang="en-US" dirty="0"/>
                        <a:t>61%</a:t>
                      </a:r>
                    </a:p>
                  </a:txBody>
                  <a:tcPr/>
                </a:tc>
                <a:tc>
                  <a:txBody>
                    <a:bodyPr/>
                    <a:lstStyle/>
                    <a:p>
                      <a:pPr algn="ctr"/>
                      <a:r>
                        <a:rPr lang="en-US" dirty="0"/>
                        <a:t>59</a:t>
                      </a:r>
                    </a:p>
                  </a:txBody>
                  <a:tcPr/>
                </a:tc>
                <a:tc>
                  <a:txBody>
                    <a:bodyPr/>
                    <a:lstStyle/>
                    <a:p>
                      <a:pPr algn="ctr"/>
                      <a:r>
                        <a:rPr lang="en-US" dirty="0"/>
                        <a:t>18%</a:t>
                      </a:r>
                    </a:p>
                  </a:txBody>
                  <a:tcPr/>
                </a:tc>
                <a:extLst>
                  <a:ext uri="{0D108BD9-81ED-4DB2-BD59-A6C34878D82A}">
                    <a16:rowId xmlns:a16="http://schemas.microsoft.com/office/drawing/2014/main" val="4255065964"/>
                  </a:ext>
                </a:extLst>
              </a:tr>
            </a:tbl>
          </a:graphicData>
        </a:graphic>
      </p:graphicFrame>
      <p:graphicFrame>
        <p:nvGraphicFramePr>
          <p:cNvPr id="11" name="Table 10">
            <a:extLst>
              <a:ext uri="{FF2B5EF4-FFF2-40B4-BE49-F238E27FC236}">
                <a16:creationId xmlns:a16="http://schemas.microsoft.com/office/drawing/2014/main" id="{05F4B3E7-E898-3F57-BEEC-1D0AD943B120}"/>
              </a:ext>
            </a:extLst>
          </p:cNvPr>
          <p:cNvGraphicFramePr>
            <a:graphicFrameLocks noGrp="1"/>
          </p:cNvGraphicFramePr>
          <p:nvPr/>
        </p:nvGraphicFramePr>
        <p:xfrm>
          <a:off x="1333958" y="5615253"/>
          <a:ext cx="9488277" cy="370840"/>
        </p:xfrm>
        <a:graphic>
          <a:graphicData uri="http://schemas.openxmlformats.org/drawingml/2006/table">
            <a:tbl>
              <a:tblPr firstRow="1" bandRow="1">
                <a:tableStyleId>{5C22544A-7EE6-4342-B048-85BDC9FD1C3A}</a:tableStyleId>
              </a:tblPr>
              <a:tblGrid>
                <a:gridCol w="2452431">
                  <a:extLst>
                    <a:ext uri="{9D8B030D-6E8A-4147-A177-3AD203B41FA5}">
                      <a16:colId xmlns:a16="http://schemas.microsoft.com/office/drawing/2014/main" val="3620069302"/>
                    </a:ext>
                  </a:extLst>
                </a:gridCol>
                <a:gridCol w="1172641">
                  <a:extLst>
                    <a:ext uri="{9D8B030D-6E8A-4147-A177-3AD203B41FA5}">
                      <a16:colId xmlns:a16="http://schemas.microsoft.com/office/drawing/2014/main" val="2585864762"/>
                    </a:ext>
                  </a:extLst>
                </a:gridCol>
                <a:gridCol w="1172641">
                  <a:extLst>
                    <a:ext uri="{9D8B030D-6E8A-4147-A177-3AD203B41FA5}">
                      <a16:colId xmlns:a16="http://schemas.microsoft.com/office/drawing/2014/main" val="1131306494"/>
                    </a:ext>
                  </a:extLst>
                </a:gridCol>
                <a:gridCol w="1172641">
                  <a:extLst>
                    <a:ext uri="{9D8B030D-6E8A-4147-A177-3AD203B41FA5}">
                      <a16:colId xmlns:a16="http://schemas.microsoft.com/office/drawing/2014/main" val="232623351"/>
                    </a:ext>
                  </a:extLst>
                </a:gridCol>
                <a:gridCol w="1172641">
                  <a:extLst>
                    <a:ext uri="{9D8B030D-6E8A-4147-A177-3AD203B41FA5}">
                      <a16:colId xmlns:a16="http://schemas.microsoft.com/office/drawing/2014/main" val="2209478137"/>
                    </a:ext>
                  </a:extLst>
                </a:gridCol>
                <a:gridCol w="1172641">
                  <a:extLst>
                    <a:ext uri="{9D8B030D-6E8A-4147-A177-3AD203B41FA5}">
                      <a16:colId xmlns:a16="http://schemas.microsoft.com/office/drawing/2014/main" val="2727990655"/>
                    </a:ext>
                  </a:extLst>
                </a:gridCol>
                <a:gridCol w="1172641">
                  <a:extLst>
                    <a:ext uri="{9D8B030D-6E8A-4147-A177-3AD203B41FA5}">
                      <a16:colId xmlns:a16="http://schemas.microsoft.com/office/drawing/2014/main" val="3936417084"/>
                    </a:ext>
                  </a:extLst>
                </a:gridCol>
              </a:tblGrid>
              <a:tr h="370840">
                <a:tc>
                  <a:txBody>
                    <a:bodyPr/>
                    <a:lstStyle/>
                    <a:p>
                      <a:pPr algn="ctr"/>
                      <a:r>
                        <a:rPr lang="en-US" dirty="0"/>
                        <a:t>At Least Some</a:t>
                      </a:r>
                    </a:p>
                  </a:txBody>
                  <a:tcPr/>
                </a:tc>
                <a:tc>
                  <a:txBody>
                    <a:bodyPr/>
                    <a:lstStyle/>
                    <a:p>
                      <a:pPr algn="ctr"/>
                      <a:endParaRPr lang="en-US" dirty="0"/>
                    </a:p>
                  </a:txBody>
                  <a:tcPr/>
                </a:tc>
                <a:tc>
                  <a:txBody>
                    <a:bodyPr/>
                    <a:lstStyle/>
                    <a:p>
                      <a:pPr algn="ctr"/>
                      <a:r>
                        <a:rPr lang="en-US" dirty="0"/>
                        <a:t>78%</a:t>
                      </a:r>
                    </a:p>
                  </a:txBody>
                  <a:tcPr/>
                </a:tc>
                <a:tc>
                  <a:txBody>
                    <a:bodyPr/>
                    <a:lstStyle/>
                    <a:p>
                      <a:pPr algn="ctr"/>
                      <a:endParaRPr lang="en-US" dirty="0"/>
                    </a:p>
                  </a:txBody>
                  <a:tcPr/>
                </a:tc>
                <a:tc>
                  <a:txBody>
                    <a:bodyPr/>
                    <a:lstStyle/>
                    <a:p>
                      <a:pPr algn="ctr"/>
                      <a:r>
                        <a:rPr lang="en-US" dirty="0"/>
                        <a:t>70%</a:t>
                      </a:r>
                    </a:p>
                  </a:txBody>
                  <a:tcPr/>
                </a:tc>
                <a:tc>
                  <a:txBody>
                    <a:bodyPr/>
                    <a:lstStyle/>
                    <a:p>
                      <a:pPr algn="ctr"/>
                      <a:endParaRPr lang="en-US" dirty="0"/>
                    </a:p>
                  </a:txBody>
                  <a:tcPr/>
                </a:tc>
                <a:tc>
                  <a:txBody>
                    <a:bodyPr/>
                    <a:lstStyle/>
                    <a:p>
                      <a:pPr algn="ctr"/>
                      <a:r>
                        <a:rPr lang="en-US" dirty="0"/>
                        <a:t>77%</a:t>
                      </a:r>
                    </a:p>
                  </a:txBody>
                  <a:tcPr/>
                </a:tc>
                <a:extLst>
                  <a:ext uri="{0D108BD9-81ED-4DB2-BD59-A6C34878D82A}">
                    <a16:rowId xmlns:a16="http://schemas.microsoft.com/office/drawing/2014/main" val="206647618"/>
                  </a:ext>
                </a:extLst>
              </a:tr>
            </a:tbl>
          </a:graphicData>
        </a:graphic>
      </p:graphicFrame>
      <p:sp>
        <p:nvSpPr>
          <p:cNvPr id="7" name="Rectangle 6">
            <a:extLst>
              <a:ext uri="{FF2B5EF4-FFF2-40B4-BE49-F238E27FC236}">
                <a16:creationId xmlns:a16="http://schemas.microsoft.com/office/drawing/2014/main" id="{55591926-9058-1AB8-4E4D-6D9CE942E9A2}"/>
              </a:ext>
            </a:extLst>
          </p:cNvPr>
          <p:cNvSpPr/>
          <p:nvPr/>
        </p:nvSpPr>
        <p:spPr>
          <a:xfrm>
            <a:off x="1116531" y="5447899"/>
            <a:ext cx="9894770" cy="693019"/>
          </a:xfrm>
          <a:prstGeom prst="rect">
            <a:avLst/>
          </a:prstGeom>
          <a:noFill/>
          <a:ln w="76200">
            <a:solidFill>
              <a:srgbClr val="A222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2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8EB532B4-ED40-6F4E-2252-F13427525668}"/>
            </a:ext>
          </a:extLst>
        </p:cNvPr>
        <p:cNvGrpSpPr/>
        <p:nvPr/>
      </p:nvGrpSpPr>
      <p:grpSpPr>
        <a:xfrm>
          <a:off x="0" y="0"/>
          <a:ext cx="0" cy="0"/>
          <a:chOff x="0" y="0"/>
          <a:chExt cx="0" cy="0"/>
        </a:xfrm>
      </p:grpSpPr>
      <p:sp>
        <p:nvSpPr>
          <p:cNvPr id="3" name="Footer Placeholder 3">
            <a:extLst>
              <a:ext uri="{FF2B5EF4-FFF2-40B4-BE49-F238E27FC236}">
                <a16:creationId xmlns:a16="http://schemas.microsoft.com/office/drawing/2014/main" id="{44435359-C7C6-B4F1-2446-02C5E71E6145}"/>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804F1002-47B7-72C3-613C-48B9BBE4859F}"/>
              </a:ext>
            </a:extLst>
          </p:cNvPr>
          <p:cNvSpPr>
            <a:spLocks noGrp="1"/>
          </p:cNvSpPr>
          <p:nvPr>
            <p:ph type="sldNum" sz="quarter" idx="12"/>
          </p:nvPr>
        </p:nvSpPr>
        <p:spPr/>
        <p:txBody>
          <a:bodyPr/>
          <a:lstStyle/>
          <a:p>
            <a:fld id="{B4449E65-F43B-754A-977E-526E330D26B6}" type="slidenum">
              <a:rPr lang="en-US" smtClean="0"/>
              <a:t>80</a:t>
            </a:fld>
            <a:endParaRPr lang="en-US"/>
          </a:p>
        </p:txBody>
      </p:sp>
      <p:sp>
        <p:nvSpPr>
          <p:cNvPr id="9" name="Rounded Rectangular Callout 8">
            <a:extLst>
              <a:ext uri="{FF2B5EF4-FFF2-40B4-BE49-F238E27FC236}">
                <a16:creationId xmlns:a16="http://schemas.microsoft.com/office/drawing/2014/main" id="{39889629-3D8E-5970-369D-389F4733D9B8}"/>
              </a:ext>
            </a:extLst>
          </p:cNvPr>
          <p:cNvSpPr/>
          <p:nvPr/>
        </p:nvSpPr>
        <p:spPr>
          <a:xfrm>
            <a:off x="1014845" y="838575"/>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That I ended up in Minneapolis living a rather ordinary life, without the glory and fame I had envisioned.</a:t>
            </a:r>
            <a:endParaRPr lang="en-US" sz="4000" dirty="0">
              <a:solidFill>
                <a:schemeClr val="bg1"/>
              </a:solidFill>
            </a:endParaRPr>
          </a:p>
        </p:txBody>
      </p:sp>
      <p:sp>
        <p:nvSpPr>
          <p:cNvPr id="10" name="Rounded Rectangular Callout 9">
            <a:extLst>
              <a:ext uri="{FF2B5EF4-FFF2-40B4-BE49-F238E27FC236}">
                <a16:creationId xmlns:a16="http://schemas.microsoft.com/office/drawing/2014/main" id="{0A3E97A8-0906-FEF0-2B80-EC7ED7E6D899}"/>
              </a:ext>
            </a:extLst>
          </p:cNvPr>
          <p:cNvSpPr/>
          <p:nvPr/>
        </p:nvSpPr>
        <p:spPr>
          <a:xfrm>
            <a:off x="1014845" y="2641813"/>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The degree of contempt I have for my college self.</a:t>
            </a:r>
            <a:endParaRPr lang="en-US" sz="4000" dirty="0">
              <a:solidFill>
                <a:schemeClr val="bg1"/>
              </a:solidFill>
            </a:endParaRPr>
          </a:p>
        </p:txBody>
      </p:sp>
      <p:sp>
        <p:nvSpPr>
          <p:cNvPr id="11" name="Rounded Rectangular Callout 10">
            <a:extLst>
              <a:ext uri="{FF2B5EF4-FFF2-40B4-BE49-F238E27FC236}">
                <a16:creationId xmlns:a16="http://schemas.microsoft.com/office/drawing/2014/main" id="{3193B0E7-DBE5-FCE4-A2D8-5E7710D82882}"/>
              </a:ext>
            </a:extLst>
          </p:cNvPr>
          <p:cNvSpPr/>
          <p:nvPr/>
        </p:nvSpPr>
        <p:spPr>
          <a:xfrm>
            <a:off x="1014845" y="444505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You will give up on wearing all colors but black. You will move down South and stay down South.</a:t>
            </a:r>
          </a:p>
        </p:txBody>
      </p:sp>
    </p:spTree>
    <p:extLst>
      <p:ext uri="{BB962C8B-B14F-4D97-AF65-F5344CB8AC3E}">
        <p14:creationId xmlns:p14="http://schemas.microsoft.com/office/powerpoint/2010/main" val="12842348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0FAFCC7E-CBC3-8ADF-2466-C02C146C8AAA}"/>
            </a:ext>
          </a:extLst>
        </p:cNvPr>
        <p:cNvGrpSpPr/>
        <p:nvPr/>
      </p:nvGrpSpPr>
      <p:grpSpPr>
        <a:xfrm>
          <a:off x="0" y="0"/>
          <a:ext cx="0" cy="0"/>
          <a:chOff x="0" y="0"/>
          <a:chExt cx="0" cy="0"/>
        </a:xfrm>
      </p:grpSpPr>
      <p:sp>
        <p:nvSpPr>
          <p:cNvPr id="3" name="Footer Placeholder 3">
            <a:extLst>
              <a:ext uri="{FF2B5EF4-FFF2-40B4-BE49-F238E27FC236}">
                <a16:creationId xmlns:a16="http://schemas.microsoft.com/office/drawing/2014/main" id="{61356FF7-D4FF-6E17-7010-8EF8E42B8623}"/>
              </a:ext>
            </a:extLst>
          </p:cNvPr>
          <p:cNvSpPr>
            <a:spLocks noGrp="1"/>
          </p:cNvSpPr>
          <p:nvPr>
            <p:ph type="ftr" sz="quarter" idx="11"/>
          </p:nvPr>
        </p:nvSpPr>
        <p:spPr/>
        <p:txBody>
          <a:bodyPr/>
          <a:lstStyle/>
          <a:p>
            <a:r>
              <a:rPr lang="en-US" dirty="0"/>
              <a:t>Barbara</a:t>
            </a:r>
          </a:p>
        </p:txBody>
      </p:sp>
      <p:sp>
        <p:nvSpPr>
          <p:cNvPr id="5" name="Slide Number Placeholder 4">
            <a:extLst>
              <a:ext uri="{FF2B5EF4-FFF2-40B4-BE49-F238E27FC236}">
                <a16:creationId xmlns:a16="http://schemas.microsoft.com/office/drawing/2014/main" id="{20559A2F-4DBB-5E16-7510-AF126C737BF6}"/>
              </a:ext>
            </a:extLst>
          </p:cNvPr>
          <p:cNvSpPr>
            <a:spLocks noGrp="1"/>
          </p:cNvSpPr>
          <p:nvPr>
            <p:ph type="sldNum" sz="quarter" idx="12"/>
          </p:nvPr>
        </p:nvSpPr>
        <p:spPr/>
        <p:txBody>
          <a:bodyPr/>
          <a:lstStyle/>
          <a:p>
            <a:fld id="{B4449E65-F43B-754A-977E-526E330D26B6}" type="slidenum">
              <a:rPr lang="en-US" smtClean="0"/>
              <a:t>81</a:t>
            </a:fld>
            <a:endParaRPr lang="en-US"/>
          </a:p>
        </p:txBody>
      </p:sp>
      <p:sp>
        <p:nvSpPr>
          <p:cNvPr id="9" name="Rounded Rectangular Callout 8">
            <a:extLst>
              <a:ext uri="{FF2B5EF4-FFF2-40B4-BE49-F238E27FC236}">
                <a16:creationId xmlns:a16="http://schemas.microsoft.com/office/drawing/2014/main" id="{205AA96E-66C3-3F63-F59B-B4A5E5FCB639}"/>
              </a:ext>
            </a:extLst>
          </p:cNvPr>
          <p:cNvSpPr/>
          <p:nvPr/>
        </p:nvSpPr>
        <p:spPr>
          <a:xfrm>
            <a:off x="915473" y="643945"/>
            <a:ext cx="10162309" cy="1461987"/>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That not believing in God has made me kinder and more empathetic and just as spiritual. That I was in a closet and came out of it. That the love of my life was a cat….</a:t>
            </a:r>
          </a:p>
        </p:txBody>
      </p:sp>
      <p:sp>
        <p:nvSpPr>
          <p:cNvPr id="10" name="Rounded Rectangular Callout 9">
            <a:extLst>
              <a:ext uri="{FF2B5EF4-FFF2-40B4-BE49-F238E27FC236}">
                <a16:creationId xmlns:a16="http://schemas.microsoft.com/office/drawing/2014/main" id="{2D697A3B-9E7B-8813-520F-1094FCA451E8}"/>
              </a:ext>
            </a:extLst>
          </p:cNvPr>
          <p:cNvSpPr/>
          <p:nvPr/>
        </p:nvSpPr>
        <p:spPr>
          <a:xfrm>
            <a:off x="915473" y="2580014"/>
            <a:ext cx="10162309" cy="1931634"/>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That I am the President of a local garden club. My mother made me help in the garden as a child, so I hated it. The peace and satisfaction that come with working in dirt was not imaginable in my college years.</a:t>
            </a:r>
            <a:endParaRPr lang="en-US" sz="4000" dirty="0">
              <a:solidFill>
                <a:schemeClr val="bg1"/>
              </a:solidFill>
            </a:endParaRPr>
          </a:p>
        </p:txBody>
      </p:sp>
      <p:sp>
        <p:nvSpPr>
          <p:cNvPr id="11" name="Rounded Rectangular Callout 10">
            <a:extLst>
              <a:ext uri="{FF2B5EF4-FFF2-40B4-BE49-F238E27FC236}">
                <a16:creationId xmlns:a16="http://schemas.microsoft.com/office/drawing/2014/main" id="{02BC0BE2-11A8-5374-2476-49266F3B5715}"/>
              </a:ext>
            </a:extLst>
          </p:cNvPr>
          <p:cNvSpPr/>
          <p:nvPr/>
        </p:nvSpPr>
        <p:spPr>
          <a:xfrm>
            <a:off x="915473" y="5036852"/>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That I married my first love when I was 60! </a:t>
            </a:r>
          </a:p>
        </p:txBody>
      </p:sp>
    </p:spTree>
    <p:extLst>
      <p:ext uri="{BB962C8B-B14F-4D97-AF65-F5344CB8AC3E}">
        <p14:creationId xmlns:p14="http://schemas.microsoft.com/office/powerpoint/2010/main" val="36625562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5280BFCE-3FD7-7228-4EE7-97339AF88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B4A1E-2EEF-81C0-88AE-7F95478287BA}"/>
              </a:ext>
            </a:extLst>
          </p:cNvPr>
          <p:cNvSpPr>
            <a:spLocks noGrp="1"/>
          </p:cNvSpPr>
          <p:nvPr>
            <p:ph type="title"/>
          </p:nvPr>
        </p:nvSpPr>
        <p:spPr>
          <a:xfrm>
            <a:off x="838200" y="530087"/>
            <a:ext cx="10515600" cy="1116151"/>
          </a:xfrm>
          <a:solidFill>
            <a:srgbClr val="A2222E"/>
          </a:solidFill>
        </p:spPr>
        <p:txBody>
          <a:bodyPr vert="horz" lIns="91440" tIns="45720" rIns="91440" bIns="45720" rtlCol="0" anchor="ctr">
            <a:normAutofit fontScale="90000"/>
          </a:bodyPr>
          <a:lstStyle/>
          <a:p>
            <a:r>
              <a:rPr lang="en-US" b="1" dirty="0">
                <a:solidFill>
                  <a:schemeClr val="bg1"/>
                </a:solidFill>
              </a:rPr>
              <a:t>What else would you like to tell your classmates?</a:t>
            </a:r>
          </a:p>
        </p:txBody>
      </p:sp>
      <p:sp>
        <p:nvSpPr>
          <p:cNvPr id="3" name="Content Placeholder 2">
            <a:extLst>
              <a:ext uri="{FF2B5EF4-FFF2-40B4-BE49-F238E27FC236}">
                <a16:creationId xmlns:a16="http://schemas.microsoft.com/office/drawing/2014/main" id="{32287C10-DF90-DC13-F266-38F32C18342D}"/>
              </a:ext>
            </a:extLst>
          </p:cNvPr>
          <p:cNvSpPr>
            <a:spLocks noGrp="1"/>
          </p:cNvSpPr>
          <p:nvPr>
            <p:ph idx="1"/>
          </p:nvPr>
        </p:nvSpPr>
        <p:spPr/>
        <p:txBody>
          <a:bodyPr>
            <a:normAutofit/>
          </a:bodyPr>
          <a:lstStyle/>
          <a:p>
            <a:pPr marL="0" indent="0">
              <a:buNone/>
            </a:pPr>
            <a:r>
              <a:rPr lang="en-US" sz="3600" b="1" dirty="0"/>
              <a:t>Top Themes:</a:t>
            </a:r>
          </a:p>
          <a:p>
            <a:pPr marL="0" indent="0">
              <a:buNone/>
            </a:pPr>
            <a:endParaRPr lang="en-US" dirty="0"/>
          </a:p>
          <a:p>
            <a:r>
              <a:rPr lang="en-US" sz="3600" b="1" dirty="0"/>
              <a:t>I wish I’d gotten to know more of you!</a:t>
            </a:r>
          </a:p>
          <a:p>
            <a:r>
              <a:rPr lang="en-US" sz="3600" b="1" dirty="0"/>
              <a:t>Be kind. Be brave. </a:t>
            </a:r>
          </a:p>
          <a:p>
            <a:r>
              <a:rPr lang="en-US" sz="3600" b="1" dirty="0"/>
              <a:t>Remember how lucky we are.</a:t>
            </a:r>
          </a:p>
          <a:p>
            <a:r>
              <a:rPr lang="en-US" sz="3600" b="1" dirty="0"/>
              <a:t>You are amazing people!</a:t>
            </a:r>
          </a:p>
          <a:p>
            <a:r>
              <a:rPr lang="en-US" sz="3600" b="1" dirty="0"/>
              <a:t>Thank you.</a:t>
            </a:r>
          </a:p>
        </p:txBody>
      </p:sp>
      <p:sp>
        <p:nvSpPr>
          <p:cNvPr id="4" name="Footer Placeholder 3">
            <a:extLst>
              <a:ext uri="{FF2B5EF4-FFF2-40B4-BE49-F238E27FC236}">
                <a16:creationId xmlns:a16="http://schemas.microsoft.com/office/drawing/2014/main" id="{1A224014-2F4D-1B18-549A-43742F0AE1DA}"/>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B26CC48D-E044-F6F0-FB33-42668501DFB5}"/>
              </a:ext>
            </a:extLst>
          </p:cNvPr>
          <p:cNvSpPr>
            <a:spLocks noGrp="1"/>
          </p:cNvSpPr>
          <p:nvPr>
            <p:ph type="sldNum" sz="quarter" idx="12"/>
          </p:nvPr>
        </p:nvSpPr>
        <p:spPr/>
        <p:txBody>
          <a:bodyPr/>
          <a:lstStyle/>
          <a:p>
            <a:fld id="{B4449E65-F43B-754A-977E-526E330D26B6}" type="slidenum">
              <a:rPr lang="en-US" smtClean="0"/>
              <a:t>82</a:t>
            </a:fld>
            <a:endParaRPr lang="en-US"/>
          </a:p>
        </p:txBody>
      </p:sp>
    </p:spTree>
    <p:extLst>
      <p:ext uri="{BB962C8B-B14F-4D97-AF65-F5344CB8AC3E}">
        <p14:creationId xmlns:p14="http://schemas.microsoft.com/office/powerpoint/2010/main" val="223344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8"/>
            <a:lum/>
          </a:blip>
          <a:srcRect/>
          <a:stretch>
            <a:fillRect t="-9000" b="-9000"/>
          </a:stretch>
        </a:blipFill>
        <a:effectLst/>
      </p:bgPr>
    </p:bg>
    <p:spTree>
      <p:nvGrpSpPr>
        <p:cNvPr id="1" name="">
          <a:extLst>
            <a:ext uri="{FF2B5EF4-FFF2-40B4-BE49-F238E27FC236}">
              <a16:creationId xmlns:a16="http://schemas.microsoft.com/office/drawing/2014/main" id="{4E71215E-8D66-A238-6296-A7D0C6EE28E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907E44-C6AD-B88E-9DE8-126E1F593A3D}"/>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160D7034-B285-664B-CCF2-47B6EBC8F0A7}"/>
              </a:ext>
            </a:extLst>
          </p:cNvPr>
          <p:cNvSpPr>
            <a:spLocks noGrp="1"/>
          </p:cNvSpPr>
          <p:nvPr>
            <p:ph type="sldNum" sz="quarter" idx="12"/>
          </p:nvPr>
        </p:nvSpPr>
        <p:spPr/>
        <p:txBody>
          <a:bodyPr/>
          <a:lstStyle/>
          <a:p>
            <a:fld id="{B4449E65-F43B-754A-977E-526E330D26B6}" type="slidenum">
              <a:rPr lang="en-US" smtClean="0"/>
              <a:t>83</a:t>
            </a:fld>
            <a:endParaRPr lang="en-US"/>
          </a:p>
        </p:txBody>
      </p:sp>
      <p:sp>
        <p:nvSpPr>
          <p:cNvPr id="9" name="Rounded Rectangular Callout 8">
            <a:extLst>
              <a:ext uri="{FF2B5EF4-FFF2-40B4-BE49-F238E27FC236}">
                <a16:creationId xmlns:a16="http://schemas.microsoft.com/office/drawing/2014/main" id="{E66CE204-B943-1C8B-1C7E-A38917625B30}"/>
              </a:ext>
            </a:extLst>
          </p:cNvPr>
          <p:cNvSpPr/>
          <p:nvPr/>
        </p:nvSpPr>
        <p:spPr>
          <a:xfrm>
            <a:off x="838199" y="91006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hope you live the rest of your life with joy.</a:t>
            </a:r>
          </a:p>
        </p:txBody>
      </p:sp>
      <p:sp>
        <p:nvSpPr>
          <p:cNvPr id="10" name="Rounded Rectangular Callout 9">
            <a:extLst>
              <a:ext uri="{FF2B5EF4-FFF2-40B4-BE49-F238E27FC236}">
                <a16:creationId xmlns:a16="http://schemas.microsoft.com/office/drawing/2014/main" id="{F49CC727-704C-F6C5-995D-A3C36AC6A619}"/>
              </a:ext>
            </a:extLst>
          </p:cNvPr>
          <p:cNvSpPr/>
          <p:nvPr/>
        </p:nvSpPr>
        <p:spPr>
          <a:xfrm>
            <a:off x="838199" y="2713299"/>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You’ve all gotten nicer as you’ve gotten less competitive.</a:t>
            </a:r>
          </a:p>
        </p:txBody>
      </p:sp>
      <p:sp>
        <p:nvSpPr>
          <p:cNvPr id="11" name="Rounded Rectangular Callout 10">
            <a:extLst>
              <a:ext uri="{FF2B5EF4-FFF2-40B4-BE49-F238E27FC236}">
                <a16:creationId xmlns:a16="http://schemas.microsoft.com/office/drawing/2014/main" id="{1B6FD49D-4880-783B-1ECA-95D961C4D03D}"/>
              </a:ext>
            </a:extLst>
          </p:cNvPr>
          <p:cNvSpPr/>
          <p:nvPr/>
        </p:nvSpPr>
        <p:spPr>
          <a:xfrm>
            <a:off x="838199" y="4516537"/>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My classmates are the best gift that Harvard gave me.</a:t>
            </a:r>
          </a:p>
        </p:txBody>
      </p:sp>
    </p:spTree>
    <p:extLst>
      <p:ext uri="{BB962C8B-B14F-4D97-AF65-F5344CB8AC3E}">
        <p14:creationId xmlns:p14="http://schemas.microsoft.com/office/powerpoint/2010/main" val="8928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8"/>
            <a:lum/>
          </a:blip>
          <a:srcRect/>
          <a:stretch>
            <a:fillRect t="-9000" b="-9000"/>
          </a:stretch>
        </a:blipFill>
        <a:effectLst/>
      </p:bgPr>
    </p:bg>
    <p:spTree>
      <p:nvGrpSpPr>
        <p:cNvPr id="1" name="">
          <a:extLst>
            <a:ext uri="{FF2B5EF4-FFF2-40B4-BE49-F238E27FC236}">
              <a16:creationId xmlns:a16="http://schemas.microsoft.com/office/drawing/2014/main" id="{9E0F4384-B6B7-4EA0-349E-37DFF44C863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634E3F6-1CAB-017E-CF55-0AF50F9A7D60}"/>
              </a:ext>
            </a:extLst>
          </p:cNvPr>
          <p:cNvSpPr>
            <a:spLocks noGrp="1"/>
          </p:cNvSpPr>
          <p:nvPr>
            <p:ph type="ftr" sz="quarter" idx="11"/>
          </p:nvPr>
        </p:nvSpPr>
        <p:spPr/>
        <p:txBody>
          <a:bodyPr/>
          <a:lstStyle/>
          <a:p>
            <a:r>
              <a:rPr lang="en-US" dirty="0"/>
              <a:t>Andrew</a:t>
            </a:r>
          </a:p>
        </p:txBody>
      </p:sp>
      <p:sp>
        <p:nvSpPr>
          <p:cNvPr id="5" name="Slide Number Placeholder 4">
            <a:extLst>
              <a:ext uri="{FF2B5EF4-FFF2-40B4-BE49-F238E27FC236}">
                <a16:creationId xmlns:a16="http://schemas.microsoft.com/office/drawing/2014/main" id="{A7940108-F32C-3EBB-C77C-8CC4E3D5FA3F}"/>
              </a:ext>
            </a:extLst>
          </p:cNvPr>
          <p:cNvSpPr>
            <a:spLocks noGrp="1"/>
          </p:cNvSpPr>
          <p:nvPr>
            <p:ph type="sldNum" sz="quarter" idx="12"/>
          </p:nvPr>
        </p:nvSpPr>
        <p:spPr/>
        <p:txBody>
          <a:bodyPr/>
          <a:lstStyle/>
          <a:p>
            <a:fld id="{B4449E65-F43B-754A-977E-526E330D26B6}" type="slidenum">
              <a:rPr lang="en-US" smtClean="0"/>
              <a:t>84</a:t>
            </a:fld>
            <a:endParaRPr lang="en-US"/>
          </a:p>
        </p:txBody>
      </p:sp>
      <p:sp>
        <p:nvSpPr>
          <p:cNvPr id="9" name="Rounded Rectangular Callout 8">
            <a:extLst>
              <a:ext uri="{FF2B5EF4-FFF2-40B4-BE49-F238E27FC236}">
                <a16:creationId xmlns:a16="http://schemas.microsoft.com/office/drawing/2014/main" id="{29CD5B68-4FBA-49CB-C186-B73AE49793FE}"/>
              </a:ext>
            </a:extLst>
          </p:cNvPr>
          <p:cNvSpPr/>
          <p:nvPr/>
        </p:nvSpPr>
        <p:spPr>
          <a:xfrm>
            <a:off x="838199" y="910061"/>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 have a guest room on the main floor.</a:t>
            </a:r>
          </a:p>
        </p:txBody>
      </p:sp>
      <p:sp>
        <p:nvSpPr>
          <p:cNvPr id="10" name="Rounded Rectangular Callout 9">
            <a:extLst>
              <a:ext uri="{FF2B5EF4-FFF2-40B4-BE49-F238E27FC236}">
                <a16:creationId xmlns:a16="http://schemas.microsoft.com/office/drawing/2014/main" id="{901CEC90-DBB9-0970-E5AA-BC977AA878AB}"/>
              </a:ext>
            </a:extLst>
          </p:cNvPr>
          <p:cNvSpPr/>
          <p:nvPr/>
        </p:nvSpPr>
        <p:spPr>
          <a:xfrm>
            <a:off x="838199" y="2713299"/>
            <a:ext cx="10162309" cy="1177203"/>
          </a:xfrm>
          <a:prstGeom prst="wedgeRoundRectCallout">
            <a:avLst>
              <a:gd name="adj1" fmla="val 45016"/>
              <a:gd name="adj2" fmla="val 74269"/>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Remember the meaning of Veritas.</a:t>
            </a:r>
          </a:p>
        </p:txBody>
      </p:sp>
      <p:sp>
        <p:nvSpPr>
          <p:cNvPr id="11" name="Rounded Rectangular Callout 10">
            <a:extLst>
              <a:ext uri="{FF2B5EF4-FFF2-40B4-BE49-F238E27FC236}">
                <a16:creationId xmlns:a16="http://schemas.microsoft.com/office/drawing/2014/main" id="{9AFB3503-0030-9143-D9B3-50D26873A00A}"/>
              </a:ext>
            </a:extLst>
          </p:cNvPr>
          <p:cNvSpPr/>
          <p:nvPr/>
        </p:nvSpPr>
        <p:spPr>
          <a:xfrm>
            <a:off x="838199" y="4516537"/>
            <a:ext cx="10162309" cy="1177203"/>
          </a:xfrm>
          <a:prstGeom prst="wedgeRoundRectCallout">
            <a:avLst>
              <a:gd name="adj1" fmla="val -41828"/>
              <a:gd name="adj2" fmla="val 73092"/>
              <a:gd name="adj3" fmla="val 16667"/>
            </a:avLst>
          </a:prstGeom>
          <a:solidFill>
            <a:srgbClr val="A222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I’m glad we’re still on this ride together.</a:t>
            </a:r>
          </a:p>
        </p:txBody>
      </p:sp>
    </p:spTree>
    <p:extLst>
      <p:ext uri="{BB962C8B-B14F-4D97-AF65-F5344CB8AC3E}">
        <p14:creationId xmlns:p14="http://schemas.microsoft.com/office/powerpoint/2010/main" val="143759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1E75-D1F9-B4D7-53A1-8087150984D4}"/>
              </a:ext>
            </a:extLst>
          </p:cNvPr>
          <p:cNvSpPr>
            <a:spLocks noGrp="1"/>
          </p:cNvSpPr>
          <p:nvPr>
            <p:ph type="title"/>
          </p:nvPr>
        </p:nvSpPr>
        <p:spPr>
          <a:xfrm>
            <a:off x="831850" y="643468"/>
            <a:ext cx="5501217" cy="3919008"/>
          </a:xfrm>
          <a:solidFill>
            <a:srgbClr val="A2222E"/>
          </a:solidFill>
        </p:spPr>
        <p:txBody>
          <a:bodyPr vert="horz" lIns="91440" tIns="45720" rIns="91440" bIns="45720" rtlCol="0" anchor="b">
            <a:normAutofit fontScale="90000"/>
          </a:bodyPr>
          <a:lstStyle/>
          <a:p>
            <a:pPr algn="ctr"/>
            <a:r>
              <a:rPr lang="en-US" b="1" dirty="0">
                <a:solidFill>
                  <a:schemeClr val="bg1"/>
                </a:solidFill>
              </a:rPr>
              <a:t>And Now…</a:t>
            </a:r>
            <a:br>
              <a:rPr lang="en-US" b="1" dirty="0">
                <a:solidFill>
                  <a:schemeClr val="bg1"/>
                </a:solidFill>
              </a:rPr>
            </a:br>
            <a:r>
              <a:rPr lang="en-US" b="1" dirty="0">
                <a:solidFill>
                  <a:schemeClr val="bg1"/>
                </a:solidFill>
              </a:rPr>
              <a:t>Our Three</a:t>
            </a:r>
            <a:br>
              <a:rPr lang="en-US" b="1" dirty="0">
                <a:solidFill>
                  <a:schemeClr val="bg1"/>
                </a:solidFill>
              </a:rPr>
            </a:br>
            <a:r>
              <a:rPr lang="en-US" b="1" dirty="0">
                <a:solidFill>
                  <a:schemeClr val="bg1"/>
                </a:solidFill>
              </a:rPr>
              <a:t>Random Drawing Winners!</a:t>
            </a:r>
          </a:p>
        </p:txBody>
      </p:sp>
      <p:sp>
        <p:nvSpPr>
          <p:cNvPr id="3" name="Text Placeholder 2">
            <a:extLst>
              <a:ext uri="{FF2B5EF4-FFF2-40B4-BE49-F238E27FC236}">
                <a16:creationId xmlns:a16="http://schemas.microsoft.com/office/drawing/2014/main" id="{4114908D-5172-7D83-4E71-475773268502}"/>
              </a:ext>
            </a:extLst>
          </p:cNvPr>
          <p:cNvSpPr>
            <a:spLocks noGrp="1"/>
          </p:cNvSpPr>
          <p:nvPr>
            <p:ph type="body" idx="1"/>
          </p:nvPr>
        </p:nvSpPr>
        <p:spPr>
          <a:xfrm>
            <a:off x="831850" y="4589463"/>
            <a:ext cx="5501217" cy="1500187"/>
          </a:xfrm>
        </p:spPr>
        <p:txBody>
          <a:bodyPr/>
          <a:lstStyle/>
          <a:p>
            <a:pPr algn="ctr"/>
            <a:r>
              <a:rPr lang="en-US" dirty="0"/>
              <a:t>(Winners: Please see Hilary afterwards)</a:t>
            </a:r>
          </a:p>
        </p:txBody>
      </p:sp>
      <p:sp>
        <p:nvSpPr>
          <p:cNvPr id="4" name="Footer Placeholder 3">
            <a:extLst>
              <a:ext uri="{FF2B5EF4-FFF2-40B4-BE49-F238E27FC236}">
                <a16:creationId xmlns:a16="http://schemas.microsoft.com/office/drawing/2014/main" id="{130B3F76-5149-DD29-AE34-96A56E0B9273}"/>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77C60B70-5635-1E55-5E06-E5CF733AA70D}"/>
              </a:ext>
            </a:extLst>
          </p:cNvPr>
          <p:cNvSpPr>
            <a:spLocks noGrp="1"/>
          </p:cNvSpPr>
          <p:nvPr>
            <p:ph type="sldNum" sz="quarter" idx="12"/>
          </p:nvPr>
        </p:nvSpPr>
        <p:spPr/>
        <p:txBody>
          <a:bodyPr/>
          <a:lstStyle/>
          <a:p>
            <a:fld id="{B4449E65-F43B-754A-977E-526E330D26B6}" type="slidenum">
              <a:rPr lang="en-US" smtClean="0"/>
              <a:t>85</a:t>
            </a:fld>
            <a:endParaRPr lang="en-US"/>
          </a:p>
        </p:txBody>
      </p:sp>
      <p:pic>
        <p:nvPicPr>
          <p:cNvPr id="7" name="Picture 6">
            <a:extLst>
              <a:ext uri="{FF2B5EF4-FFF2-40B4-BE49-F238E27FC236}">
                <a16:creationId xmlns:a16="http://schemas.microsoft.com/office/drawing/2014/main" id="{B5BB0EC6-B3BF-E901-6E12-708D08AE6B6B}"/>
              </a:ext>
            </a:extLst>
          </p:cNvPr>
          <p:cNvPicPr>
            <a:picLocks noChangeAspect="1"/>
          </p:cNvPicPr>
          <p:nvPr/>
        </p:nvPicPr>
        <p:blipFill>
          <a:blip r:embed="rId2"/>
          <a:stretch>
            <a:fillRect/>
          </a:stretch>
        </p:blipFill>
        <p:spPr>
          <a:xfrm>
            <a:off x="7063320" y="0"/>
            <a:ext cx="5143500" cy="6858000"/>
          </a:xfrm>
          <a:prstGeom prst="rect">
            <a:avLst/>
          </a:prstGeom>
        </p:spPr>
      </p:pic>
    </p:spTree>
    <p:extLst>
      <p:ext uri="{BB962C8B-B14F-4D97-AF65-F5344CB8AC3E}">
        <p14:creationId xmlns:p14="http://schemas.microsoft.com/office/powerpoint/2010/main" val="512642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1BB9-AD8E-270F-CF7F-4386075EAE5E}"/>
              </a:ext>
            </a:extLst>
          </p:cNvPr>
          <p:cNvSpPr>
            <a:spLocks noGrp="1"/>
          </p:cNvSpPr>
          <p:nvPr>
            <p:ph type="title"/>
          </p:nvPr>
        </p:nvSpPr>
        <p:spPr>
          <a:xfrm>
            <a:off x="831850" y="1709738"/>
            <a:ext cx="10515600" cy="1507595"/>
          </a:xfrm>
          <a:solidFill>
            <a:srgbClr val="A2222E"/>
          </a:solidFill>
        </p:spPr>
        <p:txBody>
          <a:bodyPr/>
          <a:lstStyle/>
          <a:p>
            <a:pPr algn="ctr"/>
            <a:r>
              <a:rPr lang="en-US" b="1" dirty="0">
                <a:solidFill>
                  <a:schemeClr val="bg1"/>
                </a:solidFill>
              </a:rPr>
              <a:t>Final thoughts</a:t>
            </a:r>
          </a:p>
        </p:txBody>
      </p:sp>
      <p:sp>
        <p:nvSpPr>
          <p:cNvPr id="4" name="Footer Placeholder 3">
            <a:extLst>
              <a:ext uri="{FF2B5EF4-FFF2-40B4-BE49-F238E27FC236}">
                <a16:creationId xmlns:a16="http://schemas.microsoft.com/office/drawing/2014/main" id="{C8E890A2-9FA9-6A07-C1DB-B204D1C3E18B}"/>
              </a:ext>
            </a:extLst>
          </p:cNvPr>
          <p:cNvSpPr>
            <a:spLocks noGrp="1"/>
          </p:cNvSpPr>
          <p:nvPr>
            <p:ph type="ftr" sz="quarter" idx="11"/>
          </p:nvPr>
        </p:nvSpPr>
        <p:spPr/>
        <p:txBody>
          <a:bodyPr/>
          <a:lstStyle/>
          <a:p>
            <a:r>
              <a:rPr lang="en-US" dirty="0"/>
              <a:t>Hilary</a:t>
            </a:r>
          </a:p>
        </p:txBody>
      </p:sp>
      <p:sp>
        <p:nvSpPr>
          <p:cNvPr id="5" name="Slide Number Placeholder 4">
            <a:extLst>
              <a:ext uri="{FF2B5EF4-FFF2-40B4-BE49-F238E27FC236}">
                <a16:creationId xmlns:a16="http://schemas.microsoft.com/office/drawing/2014/main" id="{78A5A00B-7D1C-3142-312C-28F6339E67DF}"/>
              </a:ext>
            </a:extLst>
          </p:cNvPr>
          <p:cNvSpPr>
            <a:spLocks noGrp="1"/>
          </p:cNvSpPr>
          <p:nvPr>
            <p:ph type="sldNum" sz="quarter" idx="12"/>
          </p:nvPr>
        </p:nvSpPr>
        <p:spPr/>
        <p:txBody>
          <a:bodyPr/>
          <a:lstStyle/>
          <a:p>
            <a:fld id="{B4449E65-F43B-754A-977E-526E330D26B6}" type="slidenum">
              <a:rPr lang="en-US" smtClean="0"/>
              <a:t>86</a:t>
            </a:fld>
            <a:endParaRPr lang="en-US"/>
          </a:p>
        </p:txBody>
      </p:sp>
      <p:sp>
        <p:nvSpPr>
          <p:cNvPr id="7" name="Text Placeholder 6">
            <a:extLst>
              <a:ext uri="{FF2B5EF4-FFF2-40B4-BE49-F238E27FC236}">
                <a16:creationId xmlns:a16="http://schemas.microsoft.com/office/drawing/2014/main" id="{A6CB597F-36E2-7E2E-A16D-A461CC8FB2A0}"/>
              </a:ext>
            </a:extLst>
          </p:cNvPr>
          <p:cNvSpPr>
            <a:spLocks noGrp="1"/>
          </p:cNvSpPr>
          <p:nvPr>
            <p:ph type="body" idx="1"/>
          </p:nvPr>
        </p:nvSpPr>
        <p:spPr>
          <a:xfrm>
            <a:off x="831850" y="3796086"/>
            <a:ext cx="10515600" cy="2560264"/>
          </a:xfrm>
        </p:spPr>
        <p:txBody>
          <a:bodyPr>
            <a:normAutofit/>
          </a:bodyPr>
          <a:lstStyle/>
          <a:p>
            <a:r>
              <a:rPr lang="en-US" dirty="0"/>
              <a:t>We did ask you all one more question. We asked what you wanted on your tombstone or urn. How you’d like to be remembered. We received such a great mix of funny and poignant and sincere responses it didn’t seem possible to do them all justice in a couple of slides. But Jim got creative and made a closing sequence for us that will let people’s responses scroll by. Here’s to Harvard’s Class of 1981!</a:t>
            </a:r>
          </a:p>
          <a:p>
            <a:endParaRPr lang="en-US"/>
          </a:p>
        </p:txBody>
      </p:sp>
    </p:spTree>
    <p:extLst>
      <p:ext uri="{BB962C8B-B14F-4D97-AF65-F5344CB8AC3E}">
        <p14:creationId xmlns:p14="http://schemas.microsoft.com/office/powerpoint/2010/main" val="1884544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4D21EA-6821-2FEA-2F80-FF88ACA8189E}"/>
              </a:ext>
            </a:extLst>
          </p:cNvPr>
          <p:cNvSpPr txBox="1"/>
          <p:nvPr/>
        </p:nvSpPr>
        <p:spPr>
          <a:xfrm>
            <a:off x="308472" y="1322024"/>
            <a:ext cx="11336357" cy="4708981"/>
          </a:xfrm>
          <a:prstGeom prst="rect">
            <a:avLst/>
          </a:prstGeom>
          <a:noFill/>
        </p:spPr>
        <p:txBody>
          <a:bodyPr wrap="square" rtlCol="0">
            <a:spAutoFit/>
          </a:bodyPr>
          <a:lstStyle/>
          <a:p>
            <a:r>
              <a:rPr lang="en-US" sz="2000"/>
              <a:t>"David was not normal” is the opening line of my death notice. Where it goes from there is still being written.</a:t>
            </a:r>
          </a:p>
          <a:p>
            <a:r>
              <a:rPr lang="en-US" sz="2000"/>
              <a:t>"Find this mortal world enough."  W. H. Auden</a:t>
            </a:r>
          </a:p>
          <a:p>
            <a:r>
              <a:rPr lang="en-US" sz="2000"/>
              <a:t>"He Cared -- And Always Did Something About It"</a:t>
            </a:r>
          </a:p>
          <a:p>
            <a:r>
              <a:rPr lang="en-US" sz="2000"/>
              <a:t>"He danced to the music even when he couldn't follow the lyrics"</a:t>
            </a:r>
          </a:p>
          <a:p>
            <a:r>
              <a:rPr lang="en-US" sz="2000"/>
              <a:t>"He helped me be my best me."</a:t>
            </a:r>
          </a:p>
          <a:p>
            <a:r>
              <a:rPr lang="en-US" sz="2000"/>
              <a:t>"He loved someone very much, and they loved him back. That's a life well lived."</a:t>
            </a:r>
          </a:p>
          <a:p>
            <a:r>
              <a:rPr lang="en-US" sz="2000"/>
              <a:t>"It's always the right time to work for peace and justice."</a:t>
            </a:r>
          </a:p>
          <a:p>
            <a:r>
              <a:rPr lang="en-US" sz="2000"/>
              <a:t>"Saw trees. Forest, not so much…Are you listening?!"</a:t>
            </a:r>
          </a:p>
          <a:p>
            <a:r>
              <a:rPr lang="en-US" sz="2000"/>
              <a:t>"She lived thoughtfully, led generously, and never stopped learning."</a:t>
            </a:r>
          </a:p>
          <a:p>
            <a:r>
              <a:rPr lang="en-US" sz="2000"/>
              <a:t>"She made the world a better place"</a:t>
            </a:r>
          </a:p>
          <a:p>
            <a:r>
              <a:rPr lang="en-US" sz="2000"/>
              <a:t>"She was kind, creative, and incredibly well organized."</a:t>
            </a:r>
          </a:p>
          <a:p>
            <a:r>
              <a:rPr lang="en-US" sz="2000"/>
              <a:t>"True of heart and firm of will, he stood against the darkness, and kept faith with those he loved."</a:t>
            </a:r>
          </a:p>
          <a:p>
            <a:r>
              <a:rPr lang="en-US" sz="2000"/>
              <a:t>A friend to all</a:t>
            </a:r>
          </a:p>
          <a:p>
            <a:r>
              <a:rPr lang="en-US" sz="2000"/>
              <a:t>A fun person</a:t>
            </a:r>
            <a:endParaRPr lang="en-US" sz="2000" dirty="0"/>
          </a:p>
        </p:txBody>
      </p:sp>
      <p:sp>
        <p:nvSpPr>
          <p:cNvPr id="9" name="TextBox 8">
            <a:extLst>
              <a:ext uri="{FF2B5EF4-FFF2-40B4-BE49-F238E27FC236}">
                <a16:creationId xmlns:a16="http://schemas.microsoft.com/office/drawing/2014/main" id="{43143B6D-2EA2-51DB-6B40-981AFE74AB50}"/>
              </a:ext>
            </a:extLst>
          </p:cNvPr>
          <p:cNvSpPr txBox="1"/>
          <p:nvPr/>
        </p:nvSpPr>
        <p:spPr>
          <a:xfrm>
            <a:off x="308471" y="1533465"/>
            <a:ext cx="11336357" cy="5324535"/>
          </a:xfrm>
          <a:prstGeom prst="rect">
            <a:avLst/>
          </a:prstGeom>
          <a:noFill/>
        </p:spPr>
        <p:txBody>
          <a:bodyPr wrap="square" rtlCol="0">
            <a:spAutoFit/>
          </a:bodyPr>
          <a:lstStyle/>
          <a:p>
            <a:r>
              <a:rPr lang="en-US" sz="2000" dirty="0"/>
              <a:t>a good father and husband</a:t>
            </a:r>
          </a:p>
          <a:p>
            <a:r>
              <a:rPr lang="en-US" sz="2000" dirty="0"/>
              <a:t>A good father and husband and a filmmaker whose work reached people and changed their minds on occasion.</a:t>
            </a:r>
          </a:p>
          <a:p>
            <a:r>
              <a:rPr lang="en-US" sz="2000" dirty="0"/>
              <a:t>A good friend, an honest person who tried to do the right thing</a:t>
            </a:r>
          </a:p>
          <a:p>
            <a:r>
              <a:rPr lang="en-US" sz="2000" dirty="0"/>
              <a:t>A good husband and father</a:t>
            </a:r>
          </a:p>
          <a:p>
            <a:r>
              <a:rPr lang="en-US" sz="2000" dirty="0"/>
              <a:t>A good listener</a:t>
            </a:r>
          </a:p>
          <a:p>
            <a:r>
              <a:rPr lang="en-US" sz="2000" dirty="0"/>
              <a:t>a life well lived -- with kindness, exploration, and generosity</a:t>
            </a:r>
          </a:p>
          <a:p>
            <a:r>
              <a:rPr lang="en-US" sz="2000" dirty="0"/>
              <a:t>A loyal friend, a visionary, someone who brought hope.</a:t>
            </a:r>
          </a:p>
          <a:p>
            <a:r>
              <a:rPr lang="en-US" sz="2000" dirty="0"/>
              <a:t>A person who worked for social justice and equity in society.</a:t>
            </a:r>
          </a:p>
          <a:p>
            <a:r>
              <a:rPr lang="en-US" sz="2000" dirty="0"/>
              <a:t>A thoroughly nice guy and a good citizen of the Republic</a:t>
            </a:r>
          </a:p>
          <a:p>
            <a:r>
              <a:rPr lang="en-US" sz="2000" dirty="0"/>
              <a:t>Absolutely do not care</a:t>
            </a:r>
          </a:p>
          <a:p>
            <a:r>
              <a:rPr lang="en-US" sz="2000" dirty="0"/>
              <a:t>Advocate</a:t>
            </a:r>
          </a:p>
          <a:p>
            <a:r>
              <a:rPr lang="en-US" sz="2000" dirty="0"/>
              <a:t>Always caring, always curious.</a:t>
            </a:r>
          </a:p>
          <a:p>
            <a:r>
              <a:rPr lang="en-US" sz="2000" dirty="0"/>
              <a:t>Always seeking VERITAS;  Curious until the end.</a:t>
            </a:r>
          </a:p>
          <a:p>
            <a:r>
              <a:rPr lang="en-US" sz="2000" dirty="0"/>
              <a:t>And did you get what/you wanted from this life, even so?/I did./And what did you want?/To call myself beloved, to feel myself/beloved on the earth. Late Fragment Raymond Carver</a:t>
            </a:r>
          </a:p>
          <a:p>
            <a:r>
              <a:rPr lang="en-US" sz="2000" dirty="0"/>
              <a:t>As a good child, husband, father and friend</a:t>
            </a:r>
          </a:p>
        </p:txBody>
      </p:sp>
      <p:sp>
        <p:nvSpPr>
          <p:cNvPr id="10" name="TextBox 9">
            <a:extLst>
              <a:ext uri="{FF2B5EF4-FFF2-40B4-BE49-F238E27FC236}">
                <a16:creationId xmlns:a16="http://schemas.microsoft.com/office/drawing/2014/main" id="{11603C0C-8CB5-BAB3-6211-8B56950C258C}"/>
              </a:ext>
            </a:extLst>
          </p:cNvPr>
          <p:cNvSpPr txBox="1"/>
          <p:nvPr/>
        </p:nvSpPr>
        <p:spPr>
          <a:xfrm>
            <a:off x="308473" y="1542361"/>
            <a:ext cx="11575056" cy="5324535"/>
          </a:xfrm>
          <a:prstGeom prst="rect">
            <a:avLst/>
          </a:prstGeom>
          <a:noFill/>
        </p:spPr>
        <p:txBody>
          <a:bodyPr wrap="square" rtlCol="0">
            <a:spAutoFit/>
          </a:bodyPr>
          <a:lstStyle/>
          <a:p>
            <a:r>
              <a:rPr lang="en-US" sz="2000" dirty="0"/>
              <a:t>as a good father/grandfather/friend</a:t>
            </a:r>
          </a:p>
          <a:p>
            <a:r>
              <a:rPr lang="en-US" sz="2000" dirty="0"/>
              <a:t>as a good friend and inspiring mother</a:t>
            </a:r>
          </a:p>
          <a:p>
            <a:r>
              <a:rPr lang="en-US" sz="2000" dirty="0"/>
              <a:t>As a good friend.</a:t>
            </a:r>
          </a:p>
          <a:p>
            <a:r>
              <a:rPr lang="en-US" sz="2000" dirty="0"/>
              <a:t>As a good person</a:t>
            </a:r>
          </a:p>
          <a:p>
            <a:r>
              <a:rPr lang="en-US" sz="2000" dirty="0"/>
              <a:t>As a kind and loving person</a:t>
            </a:r>
          </a:p>
          <a:p>
            <a:r>
              <a:rPr lang="en-US" sz="2000" dirty="0"/>
              <a:t>As a kind person who loved and supported those dear to me and expressed my love for them often.</a:t>
            </a:r>
          </a:p>
          <a:p>
            <a:r>
              <a:rPr lang="en-US" sz="2000" dirty="0"/>
              <a:t>As a loving person</a:t>
            </a:r>
          </a:p>
          <a:p>
            <a:r>
              <a:rPr lang="en-US" sz="2000" dirty="0"/>
              <a:t>As a loyal friend who cared about others and worked hard to do her best with opportunities and challenges</a:t>
            </a:r>
          </a:p>
          <a:p>
            <a:r>
              <a:rPr lang="en-US" sz="2000" dirty="0"/>
              <a:t>As a nice person who was good to his family and helped others</a:t>
            </a:r>
          </a:p>
          <a:p>
            <a:r>
              <a:rPr lang="en-US" sz="2000" dirty="0"/>
              <a:t>As a problem-solver who tried to make things better</a:t>
            </a:r>
          </a:p>
          <a:p>
            <a:r>
              <a:rPr lang="en-US" sz="2000" dirty="0"/>
              <a:t>As a star NHL hockey player.  Unfortunately, I will have to satisfy myself with hoping I made a positive difference in the lives of people I connected with, and that they will remember me fondly, happily, wistfully, and with some joy and appreciation.</a:t>
            </a:r>
          </a:p>
          <a:p>
            <a:r>
              <a:rPr lang="en-US" sz="2000" dirty="0"/>
              <a:t>As an enthusiast: about life, learning, experiencing.</a:t>
            </a:r>
          </a:p>
          <a:p>
            <a:r>
              <a:rPr lang="en-US" sz="2000" dirty="0"/>
              <a:t>As one who contributed to understanding of our obligations to each other</a:t>
            </a:r>
          </a:p>
          <a:p>
            <a:r>
              <a:rPr lang="en-US" sz="2000" dirty="0"/>
              <a:t>As someone that made others feel good</a:t>
            </a:r>
          </a:p>
          <a:p>
            <a:r>
              <a:rPr lang="en-US" sz="2000" dirty="0"/>
              <a:t>As someone who cared about and helped others</a:t>
            </a:r>
          </a:p>
        </p:txBody>
      </p:sp>
      <p:sp>
        <p:nvSpPr>
          <p:cNvPr id="11" name="TextBox 10">
            <a:extLst>
              <a:ext uri="{FF2B5EF4-FFF2-40B4-BE49-F238E27FC236}">
                <a16:creationId xmlns:a16="http://schemas.microsoft.com/office/drawing/2014/main" id="{21DA3457-97F8-B75E-3DE3-F553EAD06469}"/>
              </a:ext>
            </a:extLst>
          </p:cNvPr>
          <p:cNvSpPr txBox="1"/>
          <p:nvPr/>
        </p:nvSpPr>
        <p:spPr>
          <a:xfrm>
            <a:off x="299293" y="1388472"/>
            <a:ext cx="11464886" cy="5632311"/>
          </a:xfrm>
          <a:prstGeom prst="rect">
            <a:avLst/>
          </a:prstGeom>
          <a:noFill/>
        </p:spPr>
        <p:txBody>
          <a:bodyPr wrap="square" rtlCol="0">
            <a:spAutoFit/>
          </a:bodyPr>
          <a:lstStyle/>
          <a:p>
            <a:r>
              <a:rPr lang="en-US" sz="2000" dirty="0"/>
              <a:t>As someone who cared about others</a:t>
            </a:r>
          </a:p>
          <a:p>
            <a:r>
              <a:rPr lang="en-US" sz="2000" dirty="0"/>
              <a:t>As someone who cared about others well being and hopefully helped them along their journey in life</a:t>
            </a:r>
          </a:p>
          <a:p>
            <a:r>
              <a:rPr lang="en-US" sz="2000" dirty="0"/>
              <a:t>As someone who cared about others.</a:t>
            </a:r>
          </a:p>
          <a:p>
            <a:r>
              <a:rPr lang="en-US" sz="2000" dirty="0"/>
              <a:t>As someone who cared about people and made things better</a:t>
            </a:r>
          </a:p>
          <a:p>
            <a:r>
              <a:rPr lang="en-US" sz="2000" dirty="0"/>
              <a:t>As someone who grew up, reached out to people, helped them, individually and closely</a:t>
            </a:r>
          </a:p>
          <a:p>
            <a:r>
              <a:rPr lang="en-US" sz="2000" dirty="0"/>
              <a:t>AS someone who loved life, deeply cared for others, was extremely passionate about the arts and savored nature's grace and fury</a:t>
            </a:r>
          </a:p>
          <a:p>
            <a:r>
              <a:rPr lang="en-US" sz="2000" dirty="0"/>
              <a:t>As someone who paid it forward.</a:t>
            </a:r>
          </a:p>
          <a:p>
            <a:r>
              <a:rPr lang="en-US" sz="2000" dirty="0"/>
              <a:t>As someone who sought to improve the lives of young people in Africa</a:t>
            </a:r>
          </a:p>
          <a:p>
            <a:r>
              <a:rPr lang="en-US" sz="2000" dirty="0"/>
              <a:t>As someone who tried to be fair, open, and honest; who generally tried to do the right thing; and was able to succeed anyway.</a:t>
            </a:r>
          </a:p>
          <a:p>
            <a:r>
              <a:rPr lang="en-US" sz="2000" dirty="0"/>
              <a:t>As someone who tried to help others, especially those who have been marginalized by our society</a:t>
            </a:r>
          </a:p>
          <a:p>
            <a:r>
              <a:rPr lang="en-US" sz="2000" dirty="0"/>
              <a:t>as someone who tried to make the world a better place</a:t>
            </a:r>
          </a:p>
          <a:p>
            <a:r>
              <a:rPr lang="en-US" sz="2000" dirty="0"/>
              <a:t>as someone who tried to make the world a better place, mostly in small ways</a:t>
            </a:r>
          </a:p>
          <a:p>
            <a:r>
              <a:rPr lang="en-US" sz="2000" dirty="0"/>
              <a:t>As someone who tried to make the world a little better bit by bit, and who in personal relationships made people feel better about themselves.</a:t>
            </a:r>
          </a:p>
          <a:p>
            <a:r>
              <a:rPr lang="en-US" sz="2000" dirty="0"/>
              <a:t>As someone who was a good listener and who always tried to be helpful to others.</a:t>
            </a:r>
          </a:p>
          <a:p>
            <a:r>
              <a:rPr lang="en-US" sz="2000" dirty="0"/>
              <a:t>As someone who was kind and tried to help others</a:t>
            </a:r>
          </a:p>
        </p:txBody>
      </p:sp>
      <p:sp>
        <p:nvSpPr>
          <p:cNvPr id="12" name="TextBox 11">
            <a:extLst>
              <a:ext uri="{FF2B5EF4-FFF2-40B4-BE49-F238E27FC236}">
                <a16:creationId xmlns:a16="http://schemas.microsoft.com/office/drawing/2014/main" id="{66F576FA-572D-8613-6D75-1E52538B5D49}"/>
              </a:ext>
            </a:extLst>
          </p:cNvPr>
          <p:cNvSpPr txBox="1"/>
          <p:nvPr/>
        </p:nvSpPr>
        <p:spPr>
          <a:xfrm>
            <a:off x="299293" y="1735521"/>
            <a:ext cx="10808985" cy="4708981"/>
          </a:xfrm>
          <a:prstGeom prst="rect">
            <a:avLst/>
          </a:prstGeom>
          <a:noFill/>
        </p:spPr>
        <p:txBody>
          <a:bodyPr wrap="none" rtlCol="0">
            <a:spAutoFit/>
          </a:bodyPr>
          <a:lstStyle/>
          <a:p>
            <a:r>
              <a:rPr lang="en-US" sz="2000" dirty="0"/>
              <a:t>As someone who worked hard to help everyone be the best they can be</a:t>
            </a:r>
          </a:p>
          <a:p>
            <a:r>
              <a:rPr lang="en-US" sz="2000" dirty="0"/>
              <a:t>As someone who worked with integrity and purpose but always had time for others</a:t>
            </a:r>
          </a:p>
          <a:p>
            <a:r>
              <a:rPr lang="en-US" sz="2000" dirty="0"/>
              <a:t>As someone with an independent spirit who gave it all she had</a:t>
            </a:r>
          </a:p>
          <a:p>
            <a:r>
              <a:rPr lang="en-US" sz="2000" dirty="0"/>
              <a:t>As someone you could count on, a friend in need.  A loving husband and father.  That's enough for me.</a:t>
            </a:r>
          </a:p>
          <a:p>
            <a:r>
              <a:rPr lang="en-US" sz="2000" dirty="0"/>
              <a:t>At least I tried</a:t>
            </a:r>
          </a:p>
          <a:p>
            <a:r>
              <a:rPr lang="en-US" sz="2000" dirty="0"/>
              <a:t>Beloved and good son, husband and friend</a:t>
            </a:r>
          </a:p>
          <a:p>
            <a:r>
              <a:rPr lang="en-US" sz="2000" dirty="0"/>
              <a:t>Blessed abundantly, he strove to make life better for others because it is good and possible</a:t>
            </a:r>
          </a:p>
          <a:p>
            <a:r>
              <a:rPr lang="en-US" sz="2000" dirty="0"/>
              <a:t>brought joy and wonder</a:t>
            </a:r>
          </a:p>
          <a:p>
            <a:r>
              <a:rPr lang="en-US" sz="2000" dirty="0"/>
              <a:t>Charitable, caring</a:t>
            </a:r>
          </a:p>
          <a:p>
            <a:r>
              <a:rPr lang="en-US" sz="2000" dirty="0"/>
              <a:t>Daughter of…</a:t>
            </a:r>
          </a:p>
          <a:p>
            <a:r>
              <a:rPr lang="en-US" sz="2000" dirty="0"/>
              <a:t>Enduring friend, inveterate bon vivant.</a:t>
            </a:r>
          </a:p>
          <a:p>
            <a:r>
              <a:rPr lang="en-US" sz="2000" dirty="0"/>
              <a:t>Eww.</a:t>
            </a:r>
          </a:p>
          <a:p>
            <a:r>
              <a:rPr lang="en-US" sz="2000" dirty="0"/>
              <a:t>Faithful and loving</a:t>
            </a:r>
          </a:p>
          <a:p>
            <a:r>
              <a:rPr lang="en-US" sz="2000" dirty="0"/>
              <a:t>follower of Jesus Christ &amp; lover of people</a:t>
            </a:r>
          </a:p>
          <a:p>
            <a:r>
              <a:rPr lang="en-US" sz="2000" dirty="0"/>
              <a:t>for any ways in which I helped make someone else happier</a:t>
            </a:r>
          </a:p>
        </p:txBody>
      </p:sp>
      <p:sp>
        <p:nvSpPr>
          <p:cNvPr id="13" name="TextBox 12">
            <a:extLst>
              <a:ext uri="{FF2B5EF4-FFF2-40B4-BE49-F238E27FC236}">
                <a16:creationId xmlns:a16="http://schemas.microsoft.com/office/drawing/2014/main" id="{2FCC32AC-C2DF-2D0B-7E5E-55B4D240C89D}"/>
              </a:ext>
            </a:extLst>
          </p:cNvPr>
          <p:cNvSpPr txBox="1"/>
          <p:nvPr/>
        </p:nvSpPr>
        <p:spPr>
          <a:xfrm>
            <a:off x="299293" y="1524080"/>
            <a:ext cx="10946176" cy="4708981"/>
          </a:xfrm>
          <a:prstGeom prst="rect">
            <a:avLst/>
          </a:prstGeom>
          <a:noFill/>
        </p:spPr>
        <p:txBody>
          <a:bodyPr wrap="square" rtlCol="0">
            <a:spAutoFit/>
          </a:bodyPr>
          <a:lstStyle/>
          <a:p>
            <a:r>
              <a:rPr lang="en-US" sz="2000" dirty="0"/>
              <a:t>For my creative work.</a:t>
            </a:r>
          </a:p>
          <a:p>
            <a:r>
              <a:rPr lang="en-US" sz="2000" dirty="0"/>
              <a:t>For my tombstone: "To All Who Come To This Happy Place, Welcome."  -- Walt Disney</a:t>
            </a:r>
          </a:p>
          <a:p>
            <a:r>
              <a:rPr lang="en-US" sz="2000" dirty="0"/>
              <a:t>For trying to live up to that value and occasionally succeeding</a:t>
            </a:r>
          </a:p>
          <a:p>
            <a:r>
              <a:rPr lang="en-US" sz="2000" dirty="0"/>
              <a:t>gave service with least rewards and appreciated the power of small events in the very least supported</a:t>
            </a:r>
          </a:p>
          <a:p>
            <a:r>
              <a:rPr lang="en-US" sz="2000" dirty="0"/>
              <a:t>Generous in spirit and all else</a:t>
            </a:r>
          </a:p>
          <a:p>
            <a:r>
              <a:rPr lang="en-US" sz="2000" dirty="0"/>
              <a:t>Good family man, loved his family.</a:t>
            </a:r>
          </a:p>
          <a:p>
            <a:r>
              <a:rPr lang="en-US" sz="2000" dirty="0"/>
              <a:t>Good father, good husband, good doctor.....a good man</a:t>
            </a:r>
          </a:p>
          <a:p>
            <a:r>
              <a:rPr lang="en-US" sz="2000" dirty="0"/>
              <a:t>Good father, husband and friend</a:t>
            </a:r>
          </a:p>
          <a:p>
            <a:r>
              <a:rPr lang="en-US" sz="2000" dirty="0"/>
              <a:t>good father, husband, brother</a:t>
            </a:r>
          </a:p>
          <a:p>
            <a:r>
              <a:rPr lang="en-US" sz="2000" dirty="0"/>
              <a:t>Good friend, brother, son, husband and father.</a:t>
            </a:r>
          </a:p>
          <a:p>
            <a:r>
              <a:rPr lang="en-US" sz="2000" dirty="0"/>
              <a:t>Good neurosurgeon and husband and father.</a:t>
            </a:r>
          </a:p>
          <a:p>
            <a:r>
              <a:rPr lang="en-US" sz="2000" dirty="0"/>
              <a:t>Grandfather, father, brother, uncle</a:t>
            </a:r>
          </a:p>
          <a:p>
            <a:r>
              <a:rPr lang="en-US" sz="2000" dirty="0"/>
              <a:t>Great dad, decent husband, kind, smart, fun, sad</a:t>
            </a:r>
          </a:p>
          <a:p>
            <a:r>
              <a:rPr lang="en-US" sz="2000" dirty="0"/>
              <a:t>Great husband, father, friend.  Helped others</a:t>
            </a:r>
          </a:p>
          <a:p>
            <a:r>
              <a:rPr lang="en-US" sz="2000" dirty="0"/>
              <a:t>Great mom and friend</a:t>
            </a:r>
          </a:p>
        </p:txBody>
      </p:sp>
      <p:sp>
        <p:nvSpPr>
          <p:cNvPr id="14" name="TextBox 13">
            <a:extLst>
              <a:ext uri="{FF2B5EF4-FFF2-40B4-BE49-F238E27FC236}">
                <a16:creationId xmlns:a16="http://schemas.microsoft.com/office/drawing/2014/main" id="{9B75A8E2-E764-29DD-F2EF-E1CD39A937B1}"/>
              </a:ext>
            </a:extLst>
          </p:cNvPr>
          <p:cNvSpPr txBox="1"/>
          <p:nvPr/>
        </p:nvSpPr>
        <p:spPr>
          <a:xfrm>
            <a:off x="299293" y="1735521"/>
            <a:ext cx="6646115" cy="4708981"/>
          </a:xfrm>
          <a:prstGeom prst="rect">
            <a:avLst/>
          </a:prstGeom>
          <a:noFill/>
        </p:spPr>
        <p:txBody>
          <a:bodyPr wrap="none" rtlCol="0">
            <a:spAutoFit/>
          </a:bodyPr>
          <a:lstStyle/>
          <a:p>
            <a:r>
              <a:rPr lang="en-US" sz="2000"/>
              <a:t>Had a positive effect on others+</a:t>
            </a:r>
          </a:p>
          <a:p>
            <a:r>
              <a:rPr lang="en-US" sz="2000"/>
              <a:t>have done good</a:t>
            </a:r>
          </a:p>
          <a:p>
            <a:r>
              <a:rPr lang="en-US" sz="2000"/>
              <a:t>He always showed up</a:t>
            </a:r>
          </a:p>
          <a:p>
            <a:r>
              <a:rPr lang="en-US" sz="2000"/>
              <a:t>He contributed to the stock of knowledge in a meaningful way</a:t>
            </a:r>
          </a:p>
          <a:p>
            <a:r>
              <a:rPr lang="en-US" sz="2000"/>
              <a:t>He did his best to live a full life and help others to live theirs.</a:t>
            </a:r>
          </a:p>
          <a:p>
            <a:r>
              <a:rPr lang="en-US" sz="2000"/>
              <a:t>He discovered a practical fusion technology. No one cared.</a:t>
            </a:r>
          </a:p>
          <a:p>
            <a:r>
              <a:rPr lang="en-US" sz="2000"/>
              <a:t>He entertained and informed</a:t>
            </a:r>
          </a:p>
          <a:p>
            <a:r>
              <a:rPr lang="en-US" sz="2000"/>
              <a:t>he fought the fascists to the end</a:t>
            </a:r>
          </a:p>
          <a:p>
            <a:r>
              <a:rPr lang="en-US" sz="2000"/>
              <a:t>He had fun and he helped others do the same</a:t>
            </a:r>
          </a:p>
          <a:p>
            <a:r>
              <a:rPr lang="en-US" sz="2000"/>
              <a:t>He helped humanity.</a:t>
            </a:r>
          </a:p>
          <a:p>
            <a:r>
              <a:rPr lang="en-US" sz="2000"/>
              <a:t>He helped people</a:t>
            </a:r>
          </a:p>
          <a:p>
            <a:r>
              <a:rPr lang="en-US" sz="2000"/>
              <a:t>He left the world a better place</a:t>
            </a:r>
          </a:p>
          <a:p>
            <a:r>
              <a:rPr lang="en-US" sz="2000"/>
              <a:t>He loved sports especially football 🏈</a:t>
            </a:r>
          </a:p>
          <a:p>
            <a:r>
              <a:rPr lang="en-US" sz="2000"/>
              <a:t>He made a difference in other people's lives</a:t>
            </a:r>
          </a:p>
          <a:p>
            <a:r>
              <a:rPr lang="en-US" sz="2000"/>
              <a:t>He made me laugh and cry</a:t>
            </a:r>
            <a:endParaRPr lang="en-US" sz="2000" dirty="0"/>
          </a:p>
        </p:txBody>
      </p:sp>
      <p:sp>
        <p:nvSpPr>
          <p:cNvPr id="15" name="TextBox 14">
            <a:extLst>
              <a:ext uri="{FF2B5EF4-FFF2-40B4-BE49-F238E27FC236}">
                <a16:creationId xmlns:a16="http://schemas.microsoft.com/office/drawing/2014/main" id="{DE0E462F-8C14-7D2B-CB3D-DF3F93DD865D}"/>
              </a:ext>
            </a:extLst>
          </p:cNvPr>
          <p:cNvSpPr txBox="1"/>
          <p:nvPr/>
        </p:nvSpPr>
        <p:spPr>
          <a:xfrm>
            <a:off x="308470" y="1818165"/>
            <a:ext cx="10250370" cy="4708981"/>
          </a:xfrm>
          <a:prstGeom prst="rect">
            <a:avLst/>
          </a:prstGeom>
          <a:noFill/>
        </p:spPr>
        <p:txBody>
          <a:bodyPr wrap="none" rtlCol="0">
            <a:spAutoFit/>
          </a:bodyPr>
          <a:lstStyle/>
          <a:p>
            <a:r>
              <a:rPr lang="en-US" sz="2000" dirty="0"/>
              <a:t>He made the world a better place. He was the most dedicated and loving father to his daughters</a:t>
            </a:r>
          </a:p>
          <a:p>
            <a:r>
              <a:rPr lang="en-US" sz="2000" dirty="0"/>
              <a:t>He made us smile</a:t>
            </a:r>
          </a:p>
          <a:p>
            <a:r>
              <a:rPr lang="en-US" sz="2000" dirty="0"/>
              <a:t>He stepped up, he done good.</a:t>
            </a:r>
          </a:p>
          <a:p>
            <a:r>
              <a:rPr lang="en-US" sz="2000" dirty="0"/>
              <a:t>He tried a lot, he succeeded some</a:t>
            </a:r>
          </a:p>
          <a:p>
            <a:r>
              <a:rPr lang="en-US" sz="2000" dirty="0"/>
              <a:t>He tried his best to make the world a better place</a:t>
            </a:r>
          </a:p>
          <a:p>
            <a:r>
              <a:rPr lang="en-US" sz="2000" dirty="0"/>
              <a:t>He tried to support good in the world and always worked on being a better human being.</a:t>
            </a:r>
          </a:p>
          <a:p>
            <a:r>
              <a:rPr lang="en-US" sz="2000" dirty="0"/>
              <a:t>he tried, anyway...</a:t>
            </a:r>
          </a:p>
          <a:p>
            <a:r>
              <a:rPr lang="en-US" sz="2000" dirty="0"/>
              <a:t>He wanted to live forever</a:t>
            </a:r>
          </a:p>
          <a:p>
            <a:r>
              <a:rPr lang="en-US" sz="2000" dirty="0"/>
              <a:t>He was a good man</a:t>
            </a:r>
          </a:p>
          <a:p>
            <a:r>
              <a:rPr lang="en-US" sz="2000" dirty="0"/>
              <a:t>He was a good person.</a:t>
            </a:r>
          </a:p>
          <a:p>
            <a:r>
              <a:rPr lang="en-US" sz="2000" dirty="0"/>
              <a:t>He was enjoyable to be around</a:t>
            </a:r>
          </a:p>
          <a:p>
            <a:r>
              <a:rPr lang="en-US" sz="2000" dirty="0"/>
              <a:t>He was fairly true to his principals and mentored many aspiring to have careers in energy finance</a:t>
            </a:r>
          </a:p>
          <a:p>
            <a:r>
              <a:rPr lang="en-US" sz="2000" dirty="0"/>
              <a:t>He was faithful to his calling</a:t>
            </a:r>
          </a:p>
          <a:p>
            <a:r>
              <a:rPr lang="en-US" sz="2000" dirty="0"/>
              <a:t>He was honest and loved his family</a:t>
            </a:r>
          </a:p>
          <a:p>
            <a:r>
              <a:rPr lang="en-US" sz="2000" dirty="0"/>
              <a:t>He was kind.</a:t>
            </a:r>
          </a:p>
        </p:txBody>
      </p:sp>
      <p:sp>
        <p:nvSpPr>
          <p:cNvPr id="21" name="TextBox 20">
            <a:extLst>
              <a:ext uri="{FF2B5EF4-FFF2-40B4-BE49-F238E27FC236}">
                <a16:creationId xmlns:a16="http://schemas.microsoft.com/office/drawing/2014/main" id="{CC4406F7-1895-4635-9552-9451BA25B832}"/>
              </a:ext>
            </a:extLst>
          </p:cNvPr>
          <p:cNvSpPr txBox="1"/>
          <p:nvPr/>
        </p:nvSpPr>
        <p:spPr>
          <a:xfrm>
            <a:off x="299293" y="1636716"/>
            <a:ext cx="11575056" cy="5324535"/>
          </a:xfrm>
          <a:prstGeom prst="rect">
            <a:avLst/>
          </a:prstGeom>
          <a:noFill/>
        </p:spPr>
        <p:txBody>
          <a:bodyPr wrap="square" rtlCol="0">
            <a:spAutoFit/>
          </a:bodyPr>
          <a:lstStyle/>
          <a:p>
            <a:r>
              <a:rPr lang="en-US" sz="2000" dirty="0"/>
              <a:t>he'll be missed</a:t>
            </a:r>
          </a:p>
          <a:p>
            <a:r>
              <a:rPr lang="en-US" sz="2000" dirty="0"/>
              <a:t>Here lies one who gave of herself.......</a:t>
            </a:r>
          </a:p>
          <a:p>
            <a:r>
              <a:rPr lang="en-US" sz="2000" dirty="0"/>
              <a:t>Honest dependable kind</a:t>
            </a:r>
          </a:p>
          <a:p>
            <a:r>
              <a:rPr lang="en-US" sz="2000" dirty="0"/>
              <a:t>Honest, dependable, high integrity; committed to relationships;</a:t>
            </a:r>
          </a:p>
          <a:p>
            <a:r>
              <a:rPr lang="en-US" sz="2000" dirty="0"/>
              <a:t>Huh, not something I think about</a:t>
            </a:r>
          </a:p>
          <a:p>
            <a:r>
              <a:rPr lang="en-US" sz="2000" dirty="0"/>
              <a:t>Humble, brave, generous and teachable.</a:t>
            </a:r>
          </a:p>
          <a:p>
            <a:r>
              <a:rPr lang="en-US" sz="2000" dirty="0"/>
              <a:t>Husband, father, son, brother, writer, organizer, lawyer.</a:t>
            </a:r>
          </a:p>
          <a:p>
            <a:r>
              <a:rPr lang="en-US" sz="2000" dirty="0"/>
              <a:t>I can imagine being quickly forgotten.  I wish I could have had more impact.</a:t>
            </a:r>
          </a:p>
          <a:p>
            <a:r>
              <a:rPr lang="en-US" sz="2000" dirty="0"/>
              <a:t>I don't have a desire to be remembered.  I just hope I will have done my part to make things better.</a:t>
            </a:r>
          </a:p>
          <a:p>
            <a:r>
              <a:rPr lang="en-US" sz="2000" dirty="0"/>
              <a:t>I don't need a legacy but I hope that people I cared about thought I was a positive force for good in their lives.</a:t>
            </a:r>
          </a:p>
          <a:p>
            <a:r>
              <a:rPr lang="en-US" sz="2000" dirty="0"/>
              <a:t>I don't need to be remembered. This life is enough.</a:t>
            </a:r>
          </a:p>
          <a:p>
            <a:r>
              <a:rPr lang="en-US" sz="2000" dirty="0"/>
              <a:t>I guess I'd like to be remembered for responsiveness to the Holy Spirit. On my tombstone? A death date for my husband many, many years from now, and my own close to the same time.</a:t>
            </a:r>
          </a:p>
          <a:p>
            <a:r>
              <a:rPr lang="en-US" sz="2000" dirty="0"/>
              <a:t>I helped make the world a better place.</a:t>
            </a:r>
          </a:p>
          <a:p>
            <a:r>
              <a:rPr lang="en-US" sz="2000" dirty="0"/>
              <a:t>I hope the younger </a:t>
            </a:r>
            <a:r>
              <a:rPr lang="en-US" sz="2000" dirty="0" err="1"/>
              <a:t>rememberers</a:t>
            </a:r>
            <a:r>
              <a:rPr lang="en-US" sz="2000" dirty="0"/>
              <a:t> will carry my encouragement forward.  On a marker, an indication that I went through life partnered to my wife.</a:t>
            </a:r>
          </a:p>
          <a:p>
            <a:r>
              <a:rPr lang="en-US" sz="2000" dirty="0"/>
              <a:t>I loved and was loved</a:t>
            </a:r>
          </a:p>
        </p:txBody>
      </p:sp>
      <p:sp>
        <p:nvSpPr>
          <p:cNvPr id="27" name="TextBox 26">
            <a:extLst>
              <a:ext uri="{FF2B5EF4-FFF2-40B4-BE49-F238E27FC236}">
                <a16:creationId xmlns:a16="http://schemas.microsoft.com/office/drawing/2014/main" id="{DB2F47E7-D494-C597-BE7F-A565448BD82D}"/>
              </a:ext>
            </a:extLst>
          </p:cNvPr>
          <p:cNvSpPr txBox="1"/>
          <p:nvPr/>
        </p:nvSpPr>
        <p:spPr>
          <a:xfrm>
            <a:off x="288275" y="1664276"/>
            <a:ext cx="11365733" cy="5016758"/>
          </a:xfrm>
          <a:prstGeom prst="rect">
            <a:avLst/>
          </a:prstGeom>
          <a:noFill/>
        </p:spPr>
        <p:txBody>
          <a:bodyPr wrap="square" rtlCol="0">
            <a:spAutoFit/>
          </a:bodyPr>
          <a:lstStyle/>
          <a:p>
            <a:r>
              <a:rPr lang="en-US" sz="2000"/>
              <a:t>I loved my friends and took lots of pictures</a:t>
            </a:r>
          </a:p>
          <a:p>
            <a:r>
              <a:rPr lang="en-US" sz="2000"/>
              <a:t>When nobody else is acting with basic human decency, you must strive to be the one who does" </a:t>
            </a:r>
            <a:r>
              <a:rPr lang="he-IL" sz="2000"/>
              <a:t>במקום שאין אנשים, השתדל להיות איש  </a:t>
            </a:r>
            <a:r>
              <a:rPr lang="en-US" sz="2000"/>
              <a:t>my love for my family</a:t>
            </a:r>
          </a:p>
          <a:p>
            <a:r>
              <a:rPr lang="en-US" sz="2000"/>
              <a:t>I stayed connected to my family and friends.</a:t>
            </a:r>
          </a:p>
          <a:p>
            <a:r>
              <a:rPr lang="en-US" sz="2000"/>
              <a:t>I think I'd most like to be remembered as a caring person who had a sense of humor.</a:t>
            </a:r>
          </a:p>
          <a:p>
            <a:r>
              <a:rPr lang="en-US" sz="2000"/>
              <a:t>I told you I was sick</a:t>
            </a:r>
          </a:p>
          <a:p>
            <a:r>
              <a:rPr lang="en-US" sz="2000"/>
              <a:t>I want to be cremated.  My legacy will be my scholarship and any help I provided my students.</a:t>
            </a:r>
          </a:p>
          <a:p>
            <a:r>
              <a:rPr lang="en-US" sz="2000"/>
              <a:t>I was lucky enough to love and be loved.</a:t>
            </a:r>
          </a:p>
          <a:p>
            <a:r>
              <a:rPr lang="en-US" sz="2000"/>
              <a:t>I was truthful, kind, loving, and fair</a:t>
            </a:r>
          </a:p>
          <a:p>
            <a:r>
              <a:rPr lang="en-US" sz="2000"/>
              <a:t>I would like my books to continue to be read.</a:t>
            </a:r>
          </a:p>
          <a:p>
            <a:r>
              <a:rPr lang="en-US" sz="2000"/>
              <a:t>I would like people to remember that I was happy with my life.</a:t>
            </a:r>
          </a:p>
          <a:p>
            <a:r>
              <a:rPr lang="en-US" sz="2000"/>
              <a:t>I would like to be remembered as a good daughter, niece, sister and aunt.  I did my best to stabilize my family through various crises when help was needed.</a:t>
            </a:r>
          </a:p>
          <a:p>
            <a:r>
              <a:rPr lang="en-US" sz="2000"/>
              <a:t>I would like to be remembered as a kind and thoughtful friend.</a:t>
            </a:r>
          </a:p>
          <a:p>
            <a:r>
              <a:rPr lang="en-US" sz="2000"/>
              <a:t>I would like to be remembered as a kind person who demonstrated honesty and integrity.  I also want to be described as someone who remained intellectually curious.</a:t>
            </a:r>
            <a:endParaRPr lang="en-US" sz="2000" dirty="0"/>
          </a:p>
        </p:txBody>
      </p:sp>
      <p:sp>
        <p:nvSpPr>
          <p:cNvPr id="29" name="TextBox 28">
            <a:extLst>
              <a:ext uri="{FF2B5EF4-FFF2-40B4-BE49-F238E27FC236}">
                <a16:creationId xmlns:a16="http://schemas.microsoft.com/office/drawing/2014/main" id="{78335356-B6E9-3698-3271-46C7295917C2}"/>
              </a:ext>
            </a:extLst>
          </p:cNvPr>
          <p:cNvSpPr txBox="1"/>
          <p:nvPr/>
        </p:nvSpPr>
        <p:spPr>
          <a:xfrm>
            <a:off x="279095" y="625321"/>
            <a:ext cx="11365733" cy="6247864"/>
          </a:xfrm>
          <a:prstGeom prst="rect">
            <a:avLst/>
          </a:prstGeom>
          <a:noFill/>
        </p:spPr>
        <p:txBody>
          <a:bodyPr wrap="square" rtlCol="0">
            <a:spAutoFit/>
          </a:bodyPr>
          <a:lstStyle/>
          <a:p>
            <a:r>
              <a:rPr lang="en-US" sz="2000" dirty="0"/>
              <a:t>as a kind person who demonstrated honesty and integrity.   someone who remained intellectually curious.</a:t>
            </a:r>
          </a:p>
          <a:p>
            <a:r>
              <a:rPr lang="en-US" sz="2000" dirty="0"/>
              <a:t>I would like to be remembered as someone who was enthusiastic, brought positive energy, and cared about people.</a:t>
            </a:r>
          </a:p>
          <a:p>
            <a:r>
              <a:rPr lang="en-US" sz="2000" dirty="0"/>
              <a:t> someone who tried to do his best at whatever he did; who worked for justice;  fulfilled commitments and cared for others;  a loving husband and a good friend; who was kind and funny; who sang.</a:t>
            </a:r>
          </a:p>
          <a:p>
            <a:r>
              <a:rPr lang="en-US" sz="2000" dirty="0"/>
              <a:t>I’m not sure I care about being remembered except by my kids though I expect a couple of my books will last</a:t>
            </a:r>
          </a:p>
          <a:p>
            <a:r>
              <a:rPr lang="en-US" sz="2000" dirty="0"/>
              <a:t>I’ve been told that my tombstone should say “I told you so…”In reality, I’ll be cremated and won’t have a tombstone</a:t>
            </a:r>
          </a:p>
          <a:p>
            <a:r>
              <a:rPr lang="en-US" sz="2000" dirty="0"/>
              <a:t>I'd like for my daughters to have a present sense of having been deeply loved and supported.</a:t>
            </a:r>
          </a:p>
          <a:p>
            <a:r>
              <a:rPr lang="en-US" sz="2000" dirty="0"/>
              <a:t>I'm not sure I will have accomplished anything generally memorable.  The best way to be remembered would be in the reminiscences of those who love me.</a:t>
            </a:r>
          </a:p>
          <a:p>
            <a:r>
              <a:rPr lang="en-US" sz="2000" dirty="0"/>
              <a:t>Imperfect lover of God and fellow humans.</a:t>
            </a:r>
          </a:p>
          <a:p>
            <a:r>
              <a:rPr lang="en-US" sz="2000" dirty="0"/>
              <a:t>Improved the world for others through my work as an architect</a:t>
            </a:r>
          </a:p>
          <a:p>
            <a:r>
              <a:rPr lang="en-US" sz="2000" dirty="0"/>
              <a:t>independent thinker</a:t>
            </a:r>
          </a:p>
          <a:p>
            <a:r>
              <a:rPr lang="en-US" sz="2000" dirty="0"/>
              <a:t>John lived life like it would end tomorrow and was amazed that it didn't.</a:t>
            </a:r>
          </a:p>
          <a:p>
            <a:r>
              <a:rPr lang="en-US" sz="2000" dirty="0"/>
              <a:t>Kind</a:t>
            </a:r>
          </a:p>
          <a:p>
            <a:r>
              <a:rPr lang="en-US" sz="2000" dirty="0"/>
              <a:t>Kind and supportive person</a:t>
            </a:r>
          </a:p>
          <a:p>
            <a:r>
              <a:rPr lang="en-US" sz="2000" dirty="0"/>
              <a:t>Kind, caring and friendly.</a:t>
            </a:r>
          </a:p>
          <a:p>
            <a:r>
              <a:rPr lang="en-US" sz="2000" dirty="0"/>
              <a:t>kindness, graciousness, curiosity, loving, smart</a:t>
            </a:r>
          </a:p>
          <a:p>
            <a:r>
              <a:rPr lang="en-US" sz="2000" dirty="0"/>
              <a:t>Legacy of public service</a:t>
            </a:r>
          </a:p>
        </p:txBody>
      </p:sp>
      <p:sp>
        <p:nvSpPr>
          <p:cNvPr id="30" name="TextBox 29">
            <a:extLst>
              <a:ext uri="{FF2B5EF4-FFF2-40B4-BE49-F238E27FC236}">
                <a16:creationId xmlns:a16="http://schemas.microsoft.com/office/drawing/2014/main" id="{066AC3B2-0053-E7CE-1F24-9A3EFC8EDF74}"/>
              </a:ext>
            </a:extLst>
          </p:cNvPr>
          <p:cNvSpPr txBox="1"/>
          <p:nvPr/>
        </p:nvSpPr>
        <p:spPr>
          <a:xfrm>
            <a:off x="337849" y="1048723"/>
            <a:ext cx="11575056" cy="5632311"/>
          </a:xfrm>
          <a:prstGeom prst="rect">
            <a:avLst/>
          </a:prstGeom>
          <a:noFill/>
        </p:spPr>
        <p:txBody>
          <a:bodyPr wrap="square" rtlCol="0">
            <a:spAutoFit/>
          </a:bodyPr>
          <a:lstStyle/>
          <a:p>
            <a:r>
              <a:rPr lang="en-US" sz="2000" dirty="0"/>
              <a:t>like a former boxing champion had on his tombstone: You can stop counting, I'm not getting up! On more serious note,  he was a man of God and a good friend, and he loved people well!</a:t>
            </a:r>
          </a:p>
          <a:p>
            <a:r>
              <a:rPr lang="en-US" sz="2000" dirty="0" err="1"/>
              <a:t>LIving</a:t>
            </a:r>
            <a:r>
              <a:rPr lang="en-US" sz="2000" dirty="0"/>
              <a:t> life to its fullest</a:t>
            </a:r>
          </a:p>
          <a:p>
            <a:r>
              <a:rPr lang="en-US" sz="2000" dirty="0"/>
              <a:t>Loving Spouse and Father...Incredibly loyal/supportive friend</a:t>
            </a:r>
          </a:p>
          <a:p>
            <a:r>
              <a:rPr lang="en-US" sz="2000" dirty="0"/>
              <a:t>Loving spouse and parent</a:t>
            </a:r>
          </a:p>
          <a:p>
            <a:r>
              <a:rPr lang="en-US" sz="2000" dirty="0"/>
              <a:t>Loving wife, proud mother and good friend</a:t>
            </a:r>
          </a:p>
          <a:p>
            <a:r>
              <a:rPr lang="en-US" sz="2000" dirty="0"/>
              <a:t>Made a positive impact on family, colleagues and students</a:t>
            </a:r>
          </a:p>
          <a:p>
            <a:r>
              <a:rPr lang="en-US" sz="2000" dirty="0"/>
              <a:t>my dates (1959-???): She believed in dates</a:t>
            </a:r>
          </a:p>
          <a:p>
            <a:r>
              <a:rPr lang="en-US" sz="2000" dirty="0"/>
              <a:t>Never give up, never surrender</a:t>
            </a:r>
          </a:p>
          <a:p>
            <a:r>
              <a:rPr lang="en-US" sz="2000" dirty="0"/>
              <a:t>No tombstone, don't really care about being remembered. But, I hope that I have inspired people during my lifetime.</a:t>
            </a:r>
          </a:p>
          <a:p>
            <a:r>
              <a:rPr lang="en-US" sz="2000" dirty="0"/>
              <a:t>None of your business</a:t>
            </a:r>
          </a:p>
          <a:p>
            <a:r>
              <a:rPr lang="en-US" sz="2000" dirty="0"/>
              <a:t>Nothing came easy but it worked out in the end</a:t>
            </a:r>
          </a:p>
          <a:p>
            <a:r>
              <a:rPr lang="en-US" sz="2000" dirty="0"/>
              <a:t>omg, I refuse to answer that; I am SUPERSTITIOUS</a:t>
            </a:r>
          </a:p>
          <a:p>
            <a:r>
              <a:rPr lang="en-US" sz="2000" dirty="0"/>
              <a:t>One of my favorite aphorisms:  "When in doubt, know everything."</a:t>
            </a:r>
          </a:p>
          <a:p>
            <a:r>
              <a:rPr lang="en-US" sz="2000" dirty="0"/>
              <a:t>Party On!</a:t>
            </a:r>
          </a:p>
          <a:p>
            <a:r>
              <a:rPr lang="en-US" sz="2000" dirty="0"/>
              <a:t>Peacemaker</a:t>
            </a:r>
          </a:p>
          <a:p>
            <a:r>
              <a:rPr lang="en-US" sz="2000" dirty="0"/>
              <a:t>Person with integrity who cares about others</a:t>
            </a:r>
          </a:p>
        </p:txBody>
      </p:sp>
      <p:sp>
        <p:nvSpPr>
          <p:cNvPr id="32" name="TextBox 31">
            <a:extLst>
              <a:ext uri="{FF2B5EF4-FFF2-40B4-BE49-F238E27FC236}">
                <a16:creationId xmlns:a16="http://schemas.microsoft.com/office/drawing/2014/main" id="{B7B349F1-A125-AB61-9B08-0AF7FD74C524}"/>
              </a:ext>
            </a:extLst>
          </p:cNvPr>
          <p:cNvSpPr txBox="1"/>
          <p:nvPr/>
        </p:nvSpPr>
        <p:spPr>
          <a:xfrm>
            <a:off x="337849" y="881349"/>
            <a:ext cx="11485084" cy="5324535"/>
          </a:xfrm>
          <a:prstGeom prst="rect">
            <a:avLst/>
          </a:prstGeom>
          <a:noFill/>
        </p:spPr>
        <p:txBody>
          <a:bodyPr wrap="square" rtlCol="0">
            <a:spAutoFit/>
          </a:bodyPr>
          <a:lstStyle/>
          <a:p>
            <a:r>
              <a:rPr lang="en-US" sz="2000"/>
              <a:t>philanthropist</a:t>
            </a:r>
          </a:p>
          <a:p>
            <a:r>
              <a:rPr lang="en-US" sz="2000"/>
              <a:t>prefer not to be remembered, and will not be</a:t>
            </a:r>
          </a:p>
          <a:p>
            <a:r>
              <a:rPr lang="en-US" sz="2000"/>
              <a:t>rather not think about that just yet!</a:t>
            </a:r>
          </a:p>
          <a:p>
            <a:r>
              <a:rPr lang="en-US" sz="2000"/>
              <a:t>Raymond Carver put it best in his poem "Late Fragment": "And did you get what/ you wanted from this life, even so?/ I did./ And what did you want?/ To call myself beloved, to feel myself/ beloved on the earth."</a:t>
            </a:r>
          </a:p>
          <a:p>
            <a:r>
              <a:rPr lang="en-US" sz="2000"/>
              <a:t>Reliable and present</a:t>
            </a:r>
          </a:p>
          <a:p>
            <a:r>
              <a:rPr lang="en-US" sz="2000"/>
              <a:t>Remembered: as kind and supportive.  Inscription: Don't care.  Whatever pleases my survivors.</a:t>
            </a:r>
          </a:p>
          <a:p>
            <a:r>
              <a:rPr lang="en-US" sz="2000"/>
              <a:t>Rob brought people together.</a:t>
            </a:r>
          </a:p>
          <a:p>
            <a:r>
              <a:rPr lang="en-US" sz="2000"/>
              <a:t>Selflessly gave to his family and community.</a:t>
            </a:r>
          </a:p>
          <a:p>
            <a:r>
              <a:rPr lang="en-US" sz="2000"/>
              <a:t>Settled, calm, contribution to community, and a smile for all. No urn - scatter me.</a:t>
            </a:r>
          </a:p>
          <a:p>
            <a:r>
              <a:rPr lang="en-US" sz="2000"/>
              <a:t>She cared</a:t>
            </a:r>
          </a:p>
          <a:p>
            <a:r>
              <a:rPr lang="en-US" sz="2000"/>
              <a:t>She did the best with what she had.</a:t>
            </a:r>
          </a:p>
          <a:p>
            <a:r>
              <a:rPr lang="en-US" sz="2000"/>
              <a:t>She helped the under-dog</a:t>
            </a:r>
          </a:p>
          <a:p>
            <a:r>
              <a:rPr lang="en-US" sz="2000"/>
              <a:t>She inspired us to be our best</a:t>
            </a:r>
          </a:p>
          <a:p>
            <a:r>
              <a:rPr lang="en-US" sz="2000"/>
              <a:t>She kept looking</a:t>
            </a:r>
          </a:p>
          <a:p>
            <a:r>
              <a:rPr lang="en-US" sz="2000"/>
              <a:t>She lived her soul’s magic.</a:t>
            </a:r>
          </a:p>
          <a:p>
            <a:r>
              <a:rPr lang="en-US" sz="2000"/>
              <a:t>She loved deeply and fiercely and those she loved knew they were loved.</a:t>
            </a:r>
            <a:endParaRPr lang="en-US" sz="2000" dirty="0"/>
          </a:p>
        </p:txBody>
      </p:sp>
      <p:sp>
        <p:nvSpPr>
          <p:cNvPr id="33" name="TextBox 32">
            <a:extLst>
              <a:ext uri="{FF2B5EF4-FFF2-40B4-BE49-F238E27FC236}">
                <a16:creationId xmlns:a16="http://schemas.microsoft.com/office/drawing/2014/main" id="{61B7AEE2-37B0-CA13-000A-0A3365E371C0}"/>
              </a:ext>
            </a:extLst>
          </p:cNvPr>
          <p:cNvSpPr txBox="1"/>
          <p:nvPr/>
        </p:nvSpPr>
        <p:spPr>
          <a:xfrm>
            <a:off x="337850" y="881349"/>
            <a:ext cx="11514460" cy="5016758"/>
          </a:xfrm>
          <a:prstGeom prst="rect">
            <a:avLst/>
          </a:prstGeom>
          <a:noFill/>
        </p:spPr>
        <p:txBody>
          <a:bodyPr wrap="square" rtlCol="0">
            <a:spAutoFit/>
          </a:bodyPr>
          <a:lstStyle/>
          <a:p>
            <a:r>
              <a:rPr lang="en-US" sz="2000"/>
              <a:t>She loved her children and family, she improved the land in her care, she supported others in their dreams.</a:t>
            </a:r>
          </a:p>
          <a:p>
            <a:r>
              <a:rPr lang="en-US" sz="2000"/>
              <a:t>She outlived us all.</a:t>
            </a:r>
          </a:p>
          <a:p>
            <a:r>
              <a:rPr lang="en-US" sz="2000"/>
              <a:t>She tried to be a better person</a:t>
            </a:r>
          </a:p>
          <a:p>
            <a:r>
              <a:rPr lang="en-US" sz="2000"/>
              <a:t>She tried to be kind and fair</a:t>
            </a:r>
          </a:p>
          <a:p>
            <a:r>
              <a:rPr lang="en-US" sz="2000"/>
              <a:t>She tried to make a difference in the lives of others.</a:t>
            </a:r>
          </a:p>
          <a:p>
            <a:r>
              <a:rPr lang="en-US" sz="2000"/>
              <a:t>She was a kind person</a:t>
            </a:r>
          </a:p>
          <a:p>
            <a:r>
              <a:rPr lang="en-US" sz="2000"/>
              <a:t>She was a loving, giving individual</a:t>
            </a:r>
          </a:p>
          <a:p>
            <a:r>
              <a:rPr lang="en-US" sz="2000"/>
              <a:t>She was happy and tried to make others happy.</a:t>
            </a:r>
          </a:p>
          <a:p>
            <a:r>
              <a:rPr lang="en-US" sz="2000"/>
              <a:t>She was kind to all</a:t>
            </a:r>
          </a:p>
          <a:p>
            <a:r>
              <a:rPr lang="en-US" sz="2000"/>
              <a:t>She's not dead yet</a:t>
            </a:r>
          </a:p>
          <a:p>
            <a:r>
              <a:rPr lang="en-US" sz="2000"/>
              <a:t>Someone who did a wide variety of things, risked failure, discomfort to try something new, challenging. A mother whose actions and choices demonstrated fierce love for her daughters.</a:t>
            </a:r>
          </a:p>
          <a:p>
            <a:r>
              <a:rPr lang="en-US" sz="2000"/>
              <a:t>Someone who gave a smile and gave of his talents and joy in life freely</a:t>
            </a:r>
          </a:p>
          <a:p>
            <a:r>
              <a:rPr lang="en-US" sz="2000"/>
              <a:t>someone who helped her family and friends</a:t>
            </a:r>
          </a:p>
          <a:p>
            <a:r>
              <a:rPr lang="en-US" sz="2000"/>
              <a:t>Someone who tried to help humanity.</a:t>
            </a:r>
          </a:p>
          <a:p>
            <a:r>
              <a:rPr lang="en-US" sz="2000"/>
              <a:t>Someone who was loyal to friends and family and kind to all</a:t>
            </a:r>
            <a:endParaRPr lang="en-US" sz="2000" dirty="0"/>
          </a:p>
        </p:txBody>
      </p:sp>
      <p:sp>
        <p:nvSpPr>
          <p:cNvPr id="34" name="TextBox 33">
            <a:extLst>
              <a:ext uri="{FF2B5EF4-FFF2-40B4-BE49-F238E27FC236}">
                <a16:creationId xmlns:a16="http://schemas.microsoft.com/office/drawing/2014/main" id="{5C08918C-5D09-826C-73D3-C307C4F7AF2B}"/>
              </a:ext>
            </a:extLst>
          </p:cNvPr>
          <p:cNvSpPr txBox="1"/>
          <p:nvPr/>
        </p:nvSpPr>
        <p:spPr>
          <a:xfrm>
            <a:off x="337849" y="881349"/>
            <a:ext cx="11523641" cy="5632311"/>
          </a:xfrm>
          <a:prstGeom prst="rect">
            <a:avLst/>
          </a:prstGeom>
          <a:noFill/>
        </p:spPr>
        <p:txBody>
          <a:bodyPr wrap="square" rtlCol="0">
            <a:spAutoFit/>
          </a:bodyPr>
          <a:lstStyle/>
          <a:p>
            <a:r>
              <a:rPr lang="en-US" sz="2000"/>
              <a:t>Thanks -- from the whole world -- for being willing to leave ABSOLUTELY EVERYTHING, EVERYWHERE so the world could could better and more alignedly heal itself.</a:t>
            </a:r>
          </a:p>
          <a:p>
            <a:r>
              <a:rPr lang="en-US" sz="2000"/>
              <a:t>That I cared, and did my best to help others.</a:t>
            </a:r>
          </a:p>
          <a:p>
            <a:r>
              <a:rPr lang="en-US" sz="2000"/>
              <a:t>That I grew to be thankful for all that God gives to us.</a:t>
            </a:r>
          </a:p>
          <a:p>
            <a:r>
              <a:rPr lang="en-US" sz="2000"/>
              <a:t>That I made a difference</a:t>
            </a:r>
          </a:p>
          <a:p>
            <a:r>
              <a:rPr lang="en-US" sz="2000"/>
              <a:t>That I took care of a lot of people, act e as the patriarch for a very extended family, and did a t gladly.</a:t>
            </a:r>
          </a:p>
          <a:p>
            <a:r>
              <a:rPr lang="en-US" sz="2000"/>
              <a:t>That I was a good father, husband, and friend, that I loved to laugh and make others laugh.</a:t>
            </a:r>
          </a:p>
          <a:p>
            <a:r>
              <a:rPr lang="en-US" sz="2000"/>
              <a:t>That I was a good husband and father; that I was creative and left something of value with my company</a:t>
            </a:r>
          </a:p>
          <a:p>
            <a:r>
              <a:rPr lang="en-US" sz="2000"/>
              <a:t>That I was a great foul-weather friend, parent, spouse, daughter, sibling</a:t>
            </a:r>
          </a:p>
          <a:p>
            <a:r>
              <a:rPr lang="en-US" sz="2000"/>
              <a:t>That I was an empathetic person who truly cared about and loved those who were close to me.</a:t>
            </a:r>
          </a:p>
          <a:p>
            <a:r>
              <a:rPr lang="en-US" sz="2000"/>
              <a:t>that i was an intelligent, caring, sincere person</a:t>
            </a:r>
          </a:p>
          <a:p>
            <a:r>
              <a:rPr lang="en-US" sz="2000"/>
              <a:t>That in myriad small ways, every day, I made the world and those in it a better place, through my kindness, my smile, my ability to see the good in every person and every dog</a:t>
            </a:r>
          </a:p>
          <a:p>
            <a:r>
              <a:rPr lang="en-US" sz="2000"/>
              <a:t>The best Welcome Desk lady at church, a great mom and grandmother</a:t>
            </a:r>
          </a:p>
          <a:p>
            <a:r>
              <a:rPr lang="en-US" sz="2000"/>
              <a:t>The family tradition is just dates.  Maybe “at peace” as that would be comforting to the reader.</a:t>
            </a:r>
          </a:p>
          <a:p>
            <a:r>
              <a:rPr lang="en-US" sz="2000"/>
              <a:t>Jackie Robinson once said: "A life is not important except in the impact it has on other lives."  I have tried to take this to heart in my own life,     I hope I am remembered for a life of service.</a:t>
            </a:r>
          </a:p>
          <a:p>
            <a:r>
              <a:rPr lang="en-US" sz="2000"/>
              <a:t>This is not important to me.  More important is how good am I at leaving according to my ideals.</a:t>
            </a:r>
            <a:endParaRPr lang="en-US" sz="2000" dirty="0"/>
          </a:p>
        </p:txBody>
      </p:sp>
      <p:sp>
        <p:nvSpPr>
          <p:cNvPr id="36" name="TextBox 35">
            <a:extLst>
              <a:ext uri="{FF2B5EF4-FFF2-40B4-BE49-F238E27FC236}">
                <a16:creationId xmlns:a16="http://schemas.microsoft.com/office/drawing/2014/main" id="{926E8941-B3E3-7121-0B36-82E0C5D65A57}"/>
              </a:ext>
            </a:extLst>
          </p:cNvPr>
          <p:cNvSpPr txBox="1"/>
          <p:nvPr/>
        </p:nvSpPr>
        <p:spPr>
          <a:xfrm>
            <a:off x="269917" y="669908"/>
            <a:ext cx="11514460" cy="5324535"/>
          </a:xfrm>
          <a:prstGeom prst="rect">
            <a:avLst/>
          </a:prstGeom>
          <a:noFill/>
        </p:spPr>
        <p:txBody>
          <a:bodyPr wrap="square" rtlCol="0">
            <a:spAutoFit/>
          </a:bodyPr>
          <a:lstStyle/>
          <a:p>
            <a:r>
              <a:rPr lang="en-US" sz="2000" dirty="0"/>
              <a:t>Thoughtfulness</a:t>
            </a:r>
          </a:p>
          <a:p>
            <a:r>
              <a:rPr lang="en-US" sz="2000" dirty="0"/>
              <a:t>too early for that!</a:t>
            </a:r>
          </a:p>
          <a:p>
            <a:r>
              <a:rPr lang="en-US" sz="2000" dirty="0"/>
              <a:t>Took good care of his family. Did what was right.</a:t>
            </a:r>
          </a:p>
          <a:p>
            <a:r>
              <a:rPr lang="en-US" sz="2000" dirty="0"/>
              <a:t>Touched others' lives, made the world a little better with her light</a:t>
            </a:r>
          </a:p>
          <a:p>
            <a:r>
              <a:rPr lang="en-US" sz="2000" dirty="0"/>
              <a:t>tried to help when i could</a:t>
            </a:r>
          </a:p>
          <a:p>
            <a:r>
              <a:rPr lang="en-US" sz="2000" dirty="0" err="1"/>
              <a:t>truthseeker</a:t>
            </a:r>
            <a:r>
              <a:rPr lang="en-US" sz="2000" dirty="0"/>
              <a:t> and truthteller; resilient and restorative</a:t>
            </a:r>
          </a:p>
          <a:p>
            <a:r>
              <a:rPr lang="en-US" sz="2000" dirty="0"/>
              <a:t>Urn? Ashes? Can't I just decompose...naturally?</a:t>
            </a:r>
          </a:p>
          <a:p>
            <a:r>
              <a:rPr lang="en-US" sz="2000" dirty="0"/>
              <a:t>USMC</a:t>
            </a:r>
          </a:p>
          <a:p>
            <a:r>
              <a:rPr lang="en-US" sz="2000" dirty="0"/>
              <a:t>valued family and community, a righteous person</a:t>
            </a:r>
          </a:p>
          <a:p>
            <a:r>
              <a:rPr lang="en-US" sz="2000" dirty="0"/>
              <a:t>Was there for others.</a:t>
            </a:r>
          </a:p>
          <a:p>
            <a:r>
              <a:rPr lang="en-US" sz="2000" dirty="0"/>
              <a:t>We are all broken, some more than others. Despite all my imperfections I tried to be a good person.</a:t>
            </a:r>
          </a:p>
          <a:p>
            <a:r>
              <a:rPr lang="en-US" sz="2000" dirty="0"/>
              <a:t>Well he was pretty amusing</a:t>
            </a:r>
          </a:p>
          <a:p>
            <a:r>
              <a:rPr lang="en-US" sz="2000" dirty="0"/>
              <a:t>What?  Am I sick and don’t know it?</a:t>
            </a:r>
          </a:p>
          <a:p>
            <a:r>
              <a:rPr lang="en-US" sz="2000" dirty="0"/>
              <a:t>when loved ones had a physical/emotional crisis, I always showed up</a:t>
            </a:r>
          </a:p>
          <a:p>
            <a:r>
              <a:rPr lang="en-US" sz="2000" dirty="0"/>
              <a:t>While he often fell short, he tried to live a worthy life, an examined life.</a:t>
            </a:r>
          </a:p>
          <a:p>
            <a:r>
              <a:rPr lang="en-US" sz="2000" dirty="0"/>
              <a:t>Who knew that at 180 you could still be fabulously handsome, sharp as a tack, strong as an ox, and beloved by all.</a:t>
            </a:r>
          </a:p>
        </p:txBody>
      </p:sp>
      <p:sp>
        <p:nvSpPr>
          <p:cNvPr id="37" name="TextBox 36">
            <a:extLst>
              <a:ext uri="{FF2B5EF4-FFF2-40B4-BE49-F238E27FC236}">
                <a16:creationId xmlns:a16="http://schemas.microsoft.com/office/drawing/2014/main" id="{DD0AC300-3E4E-ACC4-2081-C75E640431FA}"/>
              </a:ext>
            </a:extLst>
          </p:cNvPr>
          <p:cNvSpPr txBox="1"/>
          <p:nvPr/>
        </p:nvSpPr>
        <p:spPr>
          <a:xfrm>
            <a:off x="5138830" y="3148559"/>
            <a:ext cx="2245936" cy="584775"/>
          </a:xfrm>
          <a:prstGeom prst="rect">
            <a:avLst/>
          </a:prstGeom>
          <a:noFill/>
        </p:spPr>
        <p:txBody>
          <a:bodyPr wrap="none" rtlCol="0">
            <a:spAutoFit/>
          </a:bodyPr>
          <a:lstStyle/>
          <a:p>
            <a:r>
              <a:rPr lang="en-US" sz="3200" dirty="0"/>
              <a:t>“</a:t>
            </a:r>
            <a:r>
              <a:rPr lang="en-US" sz="3200" b="1" dirty="0"/>
              <a:t>With Love”</a:t>
            </a:r>
          </a:p>
        </p:txBody>
      </p:sp>
      <p:sp>
        <p:nvSpPr>
          <p:cNvPr id="5" name="Title 4">
            <a:extLst>
              <a:ext uri="{FF2B5EF4-FFF2-40B4-BE49-F238E27FC236}">
                <a16:creationId xmlns:a16="http://schemas.microsoft.com/office/drawing/2014/main" id="{4243E90E-309C-C420-5C43-3CFB6BFA0BEC}"/>
              </a:ext>
            </a:extLst>
          </p:cNvPr>
          <p:cNvSpPr>
            <a:spLocks noGrp="1"/>
          </p:cNvSpPr>
          <p:nvPr>
            <p:ph type="title"/>
          </p:nvPr>
        </p:nvSpPr>
        <p:spPr>
          <a:xfrm>
            <a:off x="743183" y="133523"/>
            <a:ext cx="10674416" cy="659760"/>
          </a:xfrm>
          <a:solidFill>
            <a:srgbClr val="A2222E"/>
          </a:solidFill>
        </p:spPr>
        <p:txBody>
          <a:bodyPr vert="horz" lIns="91440" tIns="45720" rIns="91440" bIns="45720" rtlCol="0" anchor="ctr">
            <a:normAutofit fontScale="90000"/>
          </a:bodyPr>
          <a:lstStyle/>
          <a:p>
            <a:r>
              <a:rPr lang="en-US" b="1" dirty="0">
                <a:solidFill>
                  <a:schemeClr val="bg1"/>
                </a:solidFill>
              </a:rPr>
              <a:t>What do you want on your tombstone/urn?</a:t>
            </a:r>
          </a:p>
        </p:txBody>
      </p:sp>
    </p:spTree>
    <p:extLst>
      <p:ext uri="{BB962C8B-B14F-4D97-AF65-F5344CB8AC3E}">
        <p14:creationId xmlns:p14="http://schemas.microsoft.com/office/powerpoint/2010/main" val="21089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0" fill="hold"/>
                                        <p:tgtEl>
                                          <p:spTgt spid="8"/>
                                        </p:tgtEl>
                                        <p:attrNameLst>
                                          <p:attrName>ppt_x</p:attrName>
                                        </p:attrNameLst>
                                      </p:cBhvr>
                                      <p:tavLst>
                                        <p:tav tm="0">
                                          <p:val>
                                            <p:strVal val="#ppt_x"/>
                                          </p:val>
                                        </p:tav>
                                        <p:tav tm="100000">
                                          <p:val>
                                            <p:strVal val="#ppt_x"/>
                                          </p:val>
                                        </p:tav>
                                      </p:tavLst>
                                    </p:anim>
                                    <p:anim calcmode="lin" valueType="num">
                                      <p:cBhvr>
                                        <p:cTn id="8" dur="20000" fill="hold"/>
                                        <p:tgtEl>
                                          <p:spTgt spid="8"/>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6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00" fill="hold"/>
                                        <p:tgtEl>
                                          <p:spTgt spid="9"/>
                                        </p:tgtEl>
                                        <p:attrNameLst>
                                          <p:attrName>ppt_x</p:attrName>
                                        </p:attrNameLst>
                                      </p:cBhvr>
                                      <p:tavLst>
                                        <p:tav tm="0">
                                          <p:val>
                                            <p:strVal val="#ppt_x"/>
                                          </p:val>
                                        </p:tav>
                                        <p:tav tm="100000">
                                          <p:val>
                                            <p:strVal val="#ppt_x"/>
                                          </p:val>
                                        </p:tav>
                                      </p:tavLst>
                                    </p:anim>
                                    <p:anim calcmode="lin" valueType="num">
                                      <p:cBhvr>
                                        <p:cTn id="12" dur="20000" fill="hold"/>
                                        <p:tgtEl>
                                          <p:spTgt spid="9"/>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14000"/>
                                  </p:stCondLst>
                                  <p:childTnLst>
                                    <p:set>
                                      <p:cBhvr>
                                        <p:cTn id="14" dur="1" fill="hold">
                                          <p:stCondLst>
                                            <p:cond delay="0"/>
                                          </p:stCondLst>
                                        </p:cTn>
                                        <p:tgtEl>
                                          <p:spTgt spid="10"/>
                                        </p:tgtEl>
                                        <p:attrNameLst>
                                          <p:attrName>style.visibility</p:attrName>
                                        </p:attrNameLst>
                                      </p:cBhvr>
                                      <p:to>
                                        <p:strVal val="visible"/>
                                      </p:to>
                                    </p:set>
                                    <p:anim calcmode="lin" valueType="num">
                                      <p:cBhvr>
                                        <p:cTn id="15" dur="20000" fill="hold"/>
                                        <p:tgtEl>
                                          <p:spTgt spid="10"/>
                                        </p:tgtEl>
                                        <p:attrNameLst>
                                          <p:attrName>ppt_x</p:attrName>
                                        </p:attrNameLst>
                                      </p:cBhvr>
                                      <p:tavLst>
                                        <p:tav tm="0">
                                          <p:val>
                                            <p:strVal val="#ppt_x"/>
                                          </p:val>
                                        </p:tav>
                                        <p:tav tm="100000">
                                          <p:val>
                                            <p:strVal val="#ppt_x"/>
                                          </p:val>
                                        </p:tav>
                                      </p:tavLst>
                                    </p:anim>
                                    <p:anim calcmode="lin" valueType="num">
                                      <p:cBhvr>
                                        <p:cTn id="16" dur="20000" fill="hold"/>
                                        <p:tgtEl>
                                          <p:spTgt spid="10"/>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22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0000" fill="hold"/>
                                        <p:tgtEl>
                                          <p:spTgt spid="11"/>
                                        </p:tgtEl>
                                        <p:attrNameLst>
                                          <p:attrName>ppt_x</p:attrName>
                                        </p:attrNameLst>
                                      </p:cBhvr>
                                      <p:tavLst>
                                        <p:tav tm="0">
                                          <p:val>
                                            <p:strVal val="#ppt_x"/>
                                          </p:val>
                                        </p:tav>
                                        <p:tav tm="100000">
                                          <p:val>
                                            <p:strVal val="#ppt_x"/>
                                          </p:val>
                                        </p:tav>
                                      </p:tavLst>
                                    </p:anim>
                                    <p:anim calcmode="lin" valueType="num">
                                      <p:cBhvr>
                                        <p:cTn id="20" dur="20000" fill="hold"/>
                                        <p:tgtEl>
                                          <p:spTgt spid="11"/>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3000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ppt_x</p:attrName>
                                        </p:attrNameLst>
                                      </p:cBhvr>
                                      <p:tavLst>
                                        <p:tav tm="0">
                                          <p:val>
                                            <p:strVal val="#ppt_x"/>
                                          </p:val>
                                        </p:tav>
                                        <p:tav tm="100000">
                                          <p:val>
                                            <p:strVal val="#ppt_x"/>
                                          </p:val>
                                        </p:tav>
                                      </p:tavLst>
                                    </p:anim>
                                    <p:anim calcmode="lin" valueType="num">
                                      <p:cBhvr>
                                        <p:cTn id="24" dur="20000" fill="hold"/>
                                        <p:tgtEl>
                                          <p:spTgt spid="12"/>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370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20000" fill="hold"/>
                                        <p:tgtEl>
                                          <p:spTgt spid="13"/>
                                        </p:tgtEl>
                                        <p:attrNameLst>
                                          <p:attrName>ppt_x</p:attrName>
                                        </p:attrNameLst>
                                      </p:cBhvr>
                                      <p:tavLst>
                                        <p:tav tm="0">
                                          <p:val>
                                            <p:strVal val="#ppt_x"/>
                                          </p:val>
                                        </p:tav>
                                        <p:tav tm="100000">
                                          <p:val>
                                            <p:strVal val="#ppt_x"/>
                                          </p:val>
                                        </p:tav>
                                      </p:tavLst>
                                    </p:anim>
                                    <p:anim calcmode="lin" valueType="num">
                                      <p:cBhvr>
                                        <p:cTn id="28" dur="20000" fill="hold"/>
                                        <p:tgtEl>
                                          <p:spTgt spid="13"/>
                                        </p:tgtEl>
                                        <p:attrNameLst>
                                          <p:attrName>ppt_y</p:attrName>
                                        </p:attrNameLst>
                                      </p:cBhvr>
                                      <p:tavLst>
                                        <p:tav tm="0">
                                          <p:val>
                                            <p:strVal val="#ppt_y+1"/>
                                          </p:val>
                                        </p:tav>
                                        <p:tav tm="100000">
                                          <p:val>
                                            <p:strVal val="#ppt_y-1"/>
                                          </p:val>
                                        </p:tav>
                                      </p:tavLst>
                                    </p:anim>
                                  </p:childTnLst>
                                </p:cTn>
                              </p:par>
                              <p:par>
                                <p:cTn id="29" presetID="28" presetClass="entr" presetSubtype="0" fill="hold" grpId="0" nodeType="withEffect">
                                  <p:stCondLst>
                                    <p:cond delay="435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0000" fill="hold"/>
                                        <p:tgtEl>
                                          <p:spTgt spid="14"/>
                                        </p:tgtEl>
                                        <p:attrNameLst>
                                          <p:attrName>ppt_x</p:attrName>
                                        </p:attrNameLst>
                                      </p:cBhvr>
                                      <p:tavLst>
                                        <p:tav tm="0">
                                          <p:val>
                                            <p:strVal val="#ppt_x"/>
                                          </p:val>
                                        </p:tav>
                                        <p:tav tm="100000">
                                          <p:val>
                                            <p:strVal val="#ppt_x"/>
                                          </p:val>
                                        </p:tav>
                                      </p:tavLst>
                                    </p:anim>
                                    <p:anim calcmode="lin" valueType="num">
                                      <p:cBhvr>
                                        <p:cTn id="32" dur="20000" fill="hold"/>
                                        <p:tgtEl>
                                          <p:spTgt spid="14"/>
                                        </p:tgtEl>
                                        <p:attrNameLst>
                                          <p:attrName>ppt_y</p:attrName>
                                        </p:attrNameLst>
                                      </p:cBhvr>
                                      <p:tavLst>
                                        <p:tav tm="0">
                                          <p:val>
                                            <p:strVal val="#ppt_y+1"/>
                                          </p:val>
                                        </p:tav>
                                        <p:tav tm="100000">
                                          <p:val>
                                            <p:strVal val="#ppt_y-1"/>
                                          </p:val>
                                        </p:tav>
                                      </p:tavLst>
                                    </p:anim>
                                  </p:childTnLst>
                                </p:cTn>
                              </p:par>
                              <p:par>
                                <p:cTn id="33" presetID="28" presetClass="entr" presetSubtype="0" fill="hold" grpId="0" nodeType="withEffect">
                                  <p:stCondLst>
                                    <p:cond delay="500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20000" fill="hold"/>
                                        <p:tgtEl>
                                          <p:spTgt spid="15"/>
                                        </p:tgtEl>
                                        <p:attrNameLst>
                                          <p:attrName>ppt_x</p:attrName>
                                        </p:attrNameLst>
                                      </p:cBhvr>
                                      <p:tavLst>
                                        <p:tav tm="0">
                                          <p:val>
                                            <p:strVal val="#ppt_x"/>
                                          </p:val>
                                        </p:tav>
                                        <p:tav tm="100000">
                                          <p:val>
                                            <p:strVal val="#ppt_x"/>
                                          </p:val>
                                        </p:tav>
                                      </p:tavLst>
                                    </p:anim>
                                    <p:anim calcmode="lin" valueType="num">
                                      <p:cBhvr>
                                        <p:cTn id="36" dur="20000" fill="hold"/>
                                        <p:tgtEl>
                                          <p:spTgt spid="15"/>
                                        </p:tgtEl>
                                        <p:attrNameLst>
                                          <p:attrName>ppt_y</p:attrName>
                                        </p:attrNameLst>
                                      </p:cBhvr>
                                      <p:tavLst>
                                        <p:tav tm="0">
                                          <p:val>
                                            <p:strVal val="#ppt_y+1"/>
                                          </p:val>
                                        </p:tav>
                                        <p:tav tm="100000">
                                          <p:val>
                                            <p:strVal val="#ppt_y-1"/>
                                          </p:val>
                                        </p:tav>
                                      </p:tavLst>
                                    </p:anim>
                                  </p:childTnLst>
                                </p:cTn>
                              </p:par>
                            </p:childTnLst>
                          </p:cTn>
                        </p:par>
                        <p:par>
                          <p:cTn id="37" fill="hold">
                            <p:stCondLst>
                              <p:cond delay="70000"/>
                            </p:stCondLst>
                            <p:childTnLst>
                              <p:par>
                                <p:cTn id="38" presetID="28"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20000" fill="hold"/>
                                        <p:tgtEl>
                                          <p:spTgt spid="21"/>
                                        </p:tgtEl>
                                        <p:attrNameLst>
                                          <p:attrName>ppt_x</p:attrName>
                                        </p:attrNameLst>
                                      </p:cBhvr>
                                      <p:tavLst>
                                        <p:tav tm="0">
                                          <p:val>
                                            <p:strVal val="#ppt_x"/>
                                          </p:val>
                                        </p:tav>
                                        <p:tav tm="100000">
                                          <p:val>
                                            <p:strVal val="#ppt_x"/>
                                          </p:val>
                                        </p:tav>
                                      </p:tavLst>
                                    </p:anim>
                                    <p:anim calcmode="lin" valueType="num">
                                      <p:cBhvr>
                                        <p:cTn id="41" dur="20000" fill="hold"/>
                                        <p:tgtEl>
                                          <p:spTgt spid="21"/>
                                        </p:tgtEl>
                                        <p:attrNameLst>
                                          <p:attrName>ppt_y</p:attrName>
                                        </p:attrNameLst>
                                      </p:cBhvr>
                                      <p:tavLst>
                                        <p:tav tm="0">
                                          <p:val>
                                            <p:strVal val="#ppt_y+1"/>
                                          </p:val>
                                        </p:tav>
                                        <p:tav tm="100000">
                                          <p:val>
                                            <p:strVal val="#ppt_y-1"/>
                                          </p:val>
                                        </p:tav>
                                      </p:tavLst>
                                    </p:anim>
                                  </p:childTnLst>
                                </p:cTn>
                              </p:par>
                              <p:par>
                                <p:cTn id="42" presetID="28" presetClass="entr" presetSubtype="0" fill="hold" grpId="0" nodeType="withEffect">
                                  <p:stCondLst>
                                    <p:cond delay="7500"/>
                                  </p:stCondLst>
                                  <p:childTnLst>
                                    <p:set>
                                      <p:cBhvr>
                                        <p:cTn id="43" dur="1" fill="hold">
                                          <p:stCondLst>
                                            <p:cond delay="0"/>
                                          </p:stCondLst>
                                        </p:cTn>
                                        <p:tgtEl>
                                          <p:spTgt spid="27"/>
                                        </p:tgtEl>
                                        <p:attrNameLst>
                                          <p:attrName>style.visibility</p:attrName>
                                        </p:attrNameLst>
                                      </p:cBhvr>
                                      <p:to>
                                        <p:strVal val="visible"/>
                                      </p:to>
                                    </p:set>
                                    <p:anim calcmode="lin" valueType="num">
                                      <p:cBhvr>
                                        <p:cTn id="44" dur="20000" fill="hold"/>
                                        <p:tgtEl>
                                          <p:spTgt spid="27"/>
                                        </p:tgtEl>
                                        <p:attrNameLst>
                                          <p:attrName>ppt_x</p:attrName>
                                        </p:attrNameLst>
                                      </p:cBhvr>
                                      <p:tavLst>
                                        <p:tav tm="0">
                                          <p:val>
                                            <p:strVal val="#ppt_x"/>
                                          </p:val>
                                        </p:tav>
                                        <p:tav tm="100000">
                                          <p:val>
                                            <p:strVal val="#ppt_x"/>
                                          </p:val>
                                        </p:tav>
                                      </p:tavLst>
                                    </p:anim>
                                    <p:anim calcmode="lin" valueType="num">
                                      <p:cBhvr>
                                        <p:cTn id="45" dur="20000" fill="hold"/>
                                        <p:tgtEl>
                                          <p:spTgt spid="27"/>
                                        </p:tgtEl>
                                        <p:attrNameLst>
                                          <p:attrName>ppt_y</p:attrName>
                                        </p:attrNameLst>
                                      </p:cBhvr>
                                      <p:tavLst>
                                        <p:tav tm="0">
                                          <p:val>
                                            <p:strVal val="#ppt_y+1"/>
                                          </p:val>
                                        </p:tav>
                                        <p:tav tm="100000">
                                          <p:val>
                                            <p:strVal val="#ppt_y-1"/>
                                          </p:val>
                                        </p:tav>
                                      </p:tavLst>
                                    </p:anim>
                                  </p:childTnLst>
                                </p:cTn>
                              </p:par>
                              <p:par>
                                <p:cTn id="46" presetID="28" presetClass="entr" presetSubtype="0" fill="hold" grpId="0" nodeType="withEffect">
                                  <p:stCondLst>
                                    <p:cond delay="16000"/>
                                  </p:stCondLst>
                                  <p:childTnLst>
                                    <p:set>
                                      <p:cBhvr>
                                        <p:cTn id="47" dur="1" fill="hold">
                                          <p:stCondLst>
                                            <p:cond delay="0"/>
                                          </p:stCondLst>
                                        </p:cTn>
                                        <p:tgtEl>
                                          <p:spTgt spid="29"/>
                                        </p:tgtEl>
                                        <p:attrNameLst>
                                          <p:attrName>style.visibility</p:attrName>
                                        </p:attrNameLst>
                                      </p:cBhvr>
                                      <p:to>
                                        <p:strVal val="visible"/>
                                      </p:to>
                                    </p:set>
                                    <p:anim calcmode="lin" valueType="num">
                                      <p:cBhvr>
                                        <p:cTn id="48" dur="20000" fill="hold"/>
                                        <p:tgtEl>
                                          <p:spTgt spid="29"/>
                                        </p:tgtEl>
                                        <p:attrNameLst>
                                          <p:attrName>ppt_x</p:attrName>
                                        </p:attrNameLst>
                                      </p:cBhvr>
                                      <p:tavLst>
                                        <p:tav tm="0">
                                          <p:val>
                                            <p:strVal val="#ppt_x"/>
                                          </p:val>
                                        </p:tav>
                                        <p:tav tm="100000">
                                          <p:val>
                                            <p:strVal val="#ppt_x"/>
                                          </p:val>
                                        </p:tav>
                                      </p:tavLst>
                                    </p:anim>
                                    <p:anim calcmode="lin" valueType="num">
                                      <p:cBhvr>
                                        <p:cTn id="49" dur="20000" fill="hold"/>
                                        <p:tgtEl>
                                          <p:spTgt spid="29"/>
                                        </p:tgtEl>
                                        <p:attrNameLst>
                                          <p:attrName>ppt_y</p:attrName>
                                        </p:attrNameLst>
                                      </p:cBhvr>
                                      <p:tavLst>
                                        <p:tav tm="0">
                                          <p:val>
                                            <p:strVal val="#ppt_y+1"/>
                                          </p:val>
                                        </p:tav>
                                        <p:tav tm="100000">
                                          <p:val>
                                            <p:strVal val="#ppt_y-1"/>
                                          </p:val>
                                        </p:tav>
                                      </p:tavLst>
                                    </p:anim>
                                  </p:childTnLst>
                                </p:cTn>
                              </p:par>
                              <p:par>
                                <p:cTn id="50" presetID="28" presetClass="entr" presetSubtype="0" fill="hold" grpId="0" nodeType="withEffect">
                                  <p:stCondLst>
                                    <p:cond delay="24500"/>
                                  </p:stCondLst>
                                  <p:childTnLst>
                                    <p:set>
                                      <p:cBhvr>
                                        <p:cTn id="51" dur="1" fill="hold">
                                          <p:stCondLst>
                                            <p:cond delay="0"/>
                                          </p:stCondLst>
                                        </p:cTn>
                                        <p:tgtEl>
                                          <p:spTgt spid="30"/>
                                        </p:tgtEl>
                                        <p:attrNameLst>
                                          <p:attrName>style.visibility</p:attrName>
                                        </p:attrNameLst>
                                      </p:cBhvr>
                                      <p:to>
                                        <p:strVal val="visible"/>
                                      </p:to>
                                    </p:set>
                                    <p:anim calcmode="lin" valueType="num">
                                      <p:cBhvr>
                                        <p:cTn id="52" dur="20000" fill="hold"/>
                                        <p:tgtEl>
                                          <p:spTgt spid="30"/>
                                        </p:tgtEl>
                                        <p:attrNameLst>
                                          <p:attrName>ppt_x</p:attrName>
                                        </p:attrNameLst>
                                      </p:cBhvr>
                                      <p:tavLst>
                                        <p:tav tm="0">
                                          <p:val>
                                            <p:strVal val="#ppt_x"/>
                                          </p:val>
                                        </p:tav>
                                        <p:tav tm="100000">
                                          <p:val>
                                            <p:strVal val="#ppt_x"/>
                                          </p:val>
                                        </p:tav>
                                      </p:tavLst>
                                    </p:anim>
                                    <p:anim calcmode="lin" valueType="num">
                                      <p:cBhvr>
                                        <p:cTn id="53" dur="20000" fill="hold"/>
                                        <p:tgtEl>
                                          <p:spTgt spid="30"/>
                                        </p:tgtEl>
                                        <p:attrNameLst>
                                          <p:attrName>ppt_y</p:attrName>
                                        </p:attrNameLst>
                                      </p:cBhvr>
                                      <p:tavLst>
                                        <p:tav tm="0">
                                          <p:val>
                                            <p:strVal val="#ppt_y+1"/>
                                          </p:val>
                                        </p:tav>
                                        <p:tav tm="100000">
                                          <p:val>
                                            <p:strVal val="#ppt_y-1"/>
                                          </p:val>
                                        </p:tav>
                                      </p:tavLst>
                                    </p:anim>
                                  </p:childTnLst>
                                </p:cTn>
                              </p:par>
                              <p:par>
                                <p:cTn id="54" presetID="28" presetClass="entr" presetSubtype="0" fill="hold" grpId="0" nodeType="withEffect">
                                  <p:stCondLst>
                                    <p:cond delay="33000"/>
                                  </p:stCondLst>
                                  <p:childTnLst>
                                    <p:set>
                                      <p:cBhvr>
                                        <p:cTn id="55" dur="1" fill="hold">
                                          <p:stCondLst>
                                            <p:cond delay="0"/>
                                          </p:stCondLst>
                                        </p:cTn>
                                        <p:tgtEl>
                                          <p:spTgt spid="32"/>
                                        </p:tgtEl>
                                        <p:attrNameLst>
                                          <p:attrName>style.visibility</p:attrName>
                                        </p:attrNameLst>
                                      </p:cBhvr>
                                      <p:to>
                                        <p:strVal val="visible"/>
                                      </p:to>
                                    </p:set>
                                    <p:anim calcmode="lin" valueType="num">
                                      <p:cBhvr>
                                        <p:cTn id="56" dur="20000" fill="hold"/>
                                        <p:tgtEl>
                                          <p:spTgt spid="32"/>
                                        </p:tgtEl>
                                        <p:attrNameLst>
                                          <p:attrName>ppt_x</p:attrName>
                                        </p:attrNameLst>
                                      </p:cBhvr>
                                      <p:tavLst>
                                        <p:tav tm="0">
                                          <p:val>
                                            <p:strVal val="#ppt_x"/>
                                          </p:val>
                                        </p:tav>
                                        <p:tav tm="100000">
                                          <p:val>
                                            <p:strVal val="#ppt_x"/>
                                          </p:val>
                                        </p:tav>
                                      </p:tavLst>
                                    </p:anim>
                                    <p:anim calcmode="lin" valueType="num">
                                      <p:cBhvr>
                                        <p:cTn id="57" dur="20000" fill="hold"/>
                                        <p:tgtEl>
                                          <p:spTgt spid="32"/>
                                        </p:tgtEl>
                                        <p:attrNameLst>
                                          <p:attrName>ppt_y</p:attrName>
                                        </p:attrNameLst>
                                      </p:cBhvr>
                                      <p:tavLst>
                                        <p:tav tm="0">
                                          <p:val>
                                            <p:strVal val="#ppt_y+1"/>
                                          </p:val>
                                        </p:tav>
                                        <p:tav tm="100000">
                                          <p:val>
                                            <p:strVal val="#ppt_y-1"/>
                                          </p:val>
                                        </p:tav>
                                      </p:tavLst>
                                    </p:anim>
                                  </p:childTnLst>
                                </p:cTn>
                              </p:par>
                              <p:par>
                                <p:cTn id="58" presetID="28" presetClass="entr" presetSubtype="0" fill="hold" grpId="0" nodeType="withEffect">
                                  <p:stCondLst>
                                    <p:cond delay="40500"/>
                                  </p:stCondLst>
                                  <p:childTnLst>
                                    <p:set>
                                      <p:cBhvr>
                                        <p:cTn id="59" dur="1" fill="hold">
                                          <p:stCondLst>
                                            <p:cond delay="0"/>
                                          </p:stCondLst>
                                        </p:cTn>
                                        <p:tgtEl>
                                          <p:spTgt spid="33"/>
                                        </p:tgtEl>
                                        <p:attrNameLst>
                                          <p:attrName>style.visibility</p:attrName>
                                        </p:attrNameLst>
                                      </p:cBhvr>
                                      <p:to>
                                        <p:strVal val="visible"/>
                                      </p:to>
                                    </p:set>
                                    <p:anim calcmode="lin" valueType="num">
                                      <p:cBhvr>
                                        <p:cTn id="60" dur="20000" fill="hold"/>
                                        <p:tgtEl>
                                          <p:spTgt spid="33"/>
                                        </p:tgtEl>
                                        <p:attrNameLst>
                                          <p:attrName>ppt_x</p:attrName>
                                        </p:attrNameLst>
                                      </p:cBhvr>
                                      <p:tavLst>
                                        <p:tav tm="0">
                                          <p:val>
                                            <p:strVal val="#ppt_x"/>
                                          </p:val>
                                        </p:tav>
                                        <p:tav tm="100000">
                                          <p:val>
                                            <p:strVal val="#ppt_x"/>
                                          </p:val>
                                        </p:tav>
                                      </p:tavLst>
                                    </p:anim>
                                    <p:anim calcmode="lin" valueType="num">
                                      <p:cBhvr>
                                        <p:cTn id="61" dur="20000" fill="hold"/>
                                        <p:tgtEl>
                                          <p:spTgt spid="33"/>
                                        </p:tgtEl>
                                        <p:attrNameLst>
                                          <p:attrName>ppt_y</p:attrName>
                                        </p:attrNameLst>
                                      </p:cBhvr>
                                      <p:tavLst>
                                        <p:tav tm="0">
                                          <p:val>
                                            <p:strVal val="#ppt_y+1"/>
                                          </p:val>
                                        </p:tav>
                                        <p:tav tm="100000">
                                          <p:val>
                                            <p:strVal val="#ppt_y-1"/>
                                          </p:val>
                                        </p:tav>
                                      </p:tavLst>
                                    </p:anim>
                                  </p:childTnLst>
                                </p:cTn>
                              </p:par>
                              <p:par>
                                <p:cTn id="62" presetID="28" presetClass="entr" presetSubtype="0" fill="hold" grpId="0" nodeType="withEffect">
                                  <p:stCondLst>
                                    <p:cond delay="47500"/>
                                  </p:stCondLst>
                                  <p:childTnLst>
                                    <p:set>
                                      <p:cBhvr>
                                        <p:cTn id="63" dur="1" fill="hold">
                                          <p:stCondLst>
                                            <p:cond delay="0"/>
                                          </p:stCondLst>
                                        </p:cTn>
                                        <p:tgtEl>
                                          <p:spTgt spid="34"/>
                                        </p:tgtEl>
                                        <p:attrNameLst>
                                          <p:attrName>style.visibility</p:attrName>
                                        </p:attrNameLst>
                                      </p:cBhvr>
                                      <p:to>
                                        <p:strVal val="visible"/>
                                      </p:to>
                                    </p:set>
                                    <p:anim calcmode="lin" valueType="num">
                                      <p:cBhvr>
                                        <p:cTn id="64" dur="20000" fill="hold"/>
                                        <p:tgtEl>
                                          <p:spTgt spid="34"/>
                                        </p:tgtEl>
                                        <p:attrNameLst>
                                          <p:attrName>ppt_x</p:attrName>
                                        </p:attrNameLst>
                                      </p:cBhvr>
                                      <p:tavLst>
                                        <p:tav tm="0">
                                          <p:val>
                                            <p:strVal val="#ppt_x"/>
                                          </p:val>
                                        </p:tav>
                                        <p:tav tm="100000">
                                          <p:val>
                                            <p:strVal val="#ppt_x"/>
                                          </p:val>
                                        </p:tav>
                                      </p:tavLst>
                                    </p:anim>
                                    <p:anim calcmode="lin" valueType="num">
                                      <p:cBhvr>
                                        <p:cTn id="65" dur="20000" fill="hold"/>
                                        <p:tgtEl>
                                          <p:spTgt spid="34"/>
                                        </p:tgtEl>
                                        <p:attrNameLst>
                                          <p:attrName>ppt_y</p:attrName>
                                        </p:attrNameLst>
                                      </p:cBhvr>
                                      <p:tavLst>
                                        <p:tav tm="0">
                                          <p:val>
                                            <p:strVal val="#ppt_y+1"/>
                                          </p:val>
                                        </p:tav>
                                        <p:tav tm="100000">
                                          <p:val>
                                            <p:strVal val="#ppt_y-1"/>
                                          </p:val>
                                        </p:tav>
                                      </p:tavLst>
                                    </p:anim>
                                  </p:childTnLst>
                                </p:cTn>
                              </p:par>
                              <p:par>
                                <p:cTn id="66" presetID="28" presetClass="entr" presetSubtype="0" fill="hold" grpId="0" nodeType="withEffect">
                                  <p:stCondLst>
                                    <p:cond delay="56000"/>
                                  </p:stCondLst>
                                  <p:childTnLst>
                                    <p:set>
                                      <p:cBhvr>
                                        <p:cTn id="67" dur="1" fill="hold">
                                          <p:stCondLst>
                                            <p:cond delay="0"/>
                                          </p:stCondLst>
                                        </p:cTn>
                                        <p:tgtEl>
                                          <p:spTgt spid="36"/>
                                        </p:tgtEl>
                                        <p:attrNameLst>
                                          <p:attrName>style.visibility</p:attrName>
                                        </p:attrNameLst>
                                      </p:cBhvr>
                                      <p:to>
                                        <p:strVal val="visible"/>
                                      </p:to>
                                    </p:set>
                                    <p:anim calcmode="lin" valueType="num">
                                      <p:cBhvr>
                                        <p:cTn id="68" dur="20000" fill="hold"/>
                                        <p:tgtEl>
                                          <p:spTgt spid="36"/>
                                        </p:tgtEl>
                                        <p:attrNameLst>
                                          <p:attrName>ppt_x</p:attrName>
                                        </p:attrNameLst>
                                      </p:cBhvr>
                                      <p:tavLst>
                                        <p:tav tm="0">
                                          <p:val>
                                            <p:strVal val="#ppt_x"/>
                                          </p:val>
                                        </p:tav>
                                        <p:tav tm="100000">
                                          <p:val>
                                            <p:strVal val="#ppt_x"/>
                                          </p:val>
                                        </p:tav>
                                      </p:tavLst>
                                    </p:anim>
                                    <p:anim calcmode="lin" valueType="num">
                                      <p:cBhvr>
                                        <p:cTn id="69" dur="20000" fill="hold"/>
                                        <p:tgtEl>
                                          <p:spTgt spid="36"/>
                                        </p:tgtEl>
                                        <p:attrNameLst>
                                          <p:attrName>ppt_y</p:attrName>
                                        </p:attrNameLst>
                                      </p:cBhvr>
                                      <p:tavLst>
                                        <p:tav tm="0">
                                          <p:val>
                                            <p:strVal val="#ppt_y+1"/>
                                          </p:val>
                                        </p:tav>
                                        <p:tav tm="100000">
                                          <p:val>
                                            <p:strVal val="#ppt_y-1"/>
                                          </p:val>
                                        </p:tav>
                                      </p:tavLst>
                                    </p:anim>
                                  </p:childTnLst>
                                </p:cTn>
                              </p:par>
                            </p:childTnLst>
                          </p:cTn>
                        </p:par>
                        <p:par>
                          <p:cTn id="70" fill="hold">
                            <p:stCondLst>
                              <p:cond delay="146000"/>
                            </p:stCondLst>
                            <p:childTnLst>
                              <p:par>
                                <p:cTn id="71" presetID="1" presetClass="entr" presetSubtype="0"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9" presetClass="exit" presetSubtype="0" fill="hold" grpId="1" nodeType="withEffect">
                                  <p:stCondLst>
                                    <p:cond delay="3000"/>
                                  </p:stCondLst>
                                  <p:childTnLst>
                                    <p:animEffect transition="out" filter="dissolve">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21" grpId="0"/>
      <p:bldP spid="27" grpId="0"/>
      <p:bldP spid="29" grpId="0"/>
      <p:bldP spid="30" grpId="0"/>
      <p:bldP spid="32" grpId="0"/>
      <p:bldP spid="33" grpId="0"/>
      <p:bldP spid="34" grpId="0"/>
      <p:bldP spid="36" grpId="0"/>
      <p:bldP spid="37" grpId="0"/>
      <p:bldP spid="3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792E2-5C74-21BC-1D3F-DFD28A9FBF9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787ACA7-C420-0097-5456-F5220C7F417D}"/>
              </a:ext>
            </a:extLst>
          </p:cNvPr>
          <p:cNvPicPr>
            <a:picLocks noChangeAspect="1"/>
          </p:cNvPicPr>
          <p:nvPr/>
        </p:nvPicPr>
        <p:blipFill>
          <a:blip r:embed="rId2"/>
          <a:stretch>
            <a:fillRect/>
          </a:stretch>
        </p:blipFill>
        <p:spPr>
          <a:xfrm>
            <a:off x="3243073" y="1814927"/>
            <a:ext cx="5614406" cy="4640737"/>
          </a:xfrm>
          <a:prstGeom prst="rect">
            <a:avLst/>
          </a:prstGeom>
        </p:spPr>
      </p:pic>
      <p:sp>
        <p:nvSpPr>
          <p:cNvPr id="3" name="Content Placeholder 2">
            <a:extLst>
              <a:ext uri="{FF2B5EF4-FFF2-40B4-BE49-F238E27FC236}">
                <a16:creationId xmlns:a16="http://schemas.microsoft.com/office/drawing/2014/main" id="{1BCE6098-415A-4CF0-CD10-611A248AAA0B}"/>
              </a:ext>
            </a:extLst>
          </p:cNvPr>
          <p:cNvSpPr>
            <a:spLocks noGrp="1"/>
          </p:cNvSpPr>
          <p:nvPr>
            <p:ph idx="1"/>
          </p:nvPr>
        </p:nvSpPr>
        <p:spPr>
          <a:xfrm>
            <a:off x="1277329" y="1493300"/>
            <a:ext cx="10515600" cy="442087"/>
          </a:xfrm>
        </p:spPr>
        <p:txBody>
          <a:bodyPr>
            <a:normAutofit/>
          </a:bodyPr>
          <a:lstStyle/>
          <a:p>
            <a:pPr marL="0" indent="0">
              <a:buNone/>
            </a:pPr>
            <a:r>
              <a:rPr lang="en-US" sz="2400" b="1" dirty="0"/>
              <a:t>Breakdown by college interests</a:t>
            </a:r>
          </a:p>
        </p:txBody>
      </p:sp>
      <p:sp>
        <p:nvSpPr>
          <p:cNvPr id="4" name="Footer Placeholder 3">
            <a:extLst>
              <a:ext uri="{FF2B5EF4-FFF2-40B4-BE49-F238E27FC236}">
                <a16:creationId xmlns:a16="http://schemas.microsoft.com/office/drawing/2014/main" id="{D690A5A6-3505-59D5-FA32-CCCF68E01310}"/>
              </a:ext>
            </a:extLst>
          </p:cNvPr>
          <p:cNvSpPr>
            <a:spLocks noGrp="1"/>
          </p:cNvSpPr>
          <p:nvPr>
            <p:ph type="ftr" sz="quarter" idx="11"/>
          </p:nvPr>
        </p:nvSpPr>
        <p:spPr/>
        <p:txBody>
          <a:bodyPr/>
          <a:lstStyle/>
          <a:p>
            <a:r>
              <a:rPr lang="en-US" dirty="0"/>
              <a:t>Russ</a:t>
            </a:r>
          </a:p>
        </p:txBody>
      </p:sp>
      <p:sp>
        <p:nvSpPr>
          <p:cNvPr id="5" name="Slide Number Placeholder 4">
            <a:extLst>
              <a:ext uri="{FF2B5EF4-FFF2-40B4-BE49-F238E27FC236}">
                <a16:creationId xmlns:a16="http://schemas.microsoft.com/office/drawing/2014/main" id="{93D07038-2C81-34AC-6BF0-9688021FABA9}"/>
              </a:ext>
            </a:extLst>
          </p:cNvPr>
          <p:cNvSpPr>
            <a:spLocks noGrp="1"/>
          </p:cNvSpPr>
          <p:nvPr>
            <p:ph type="sldNum" sz="quarter" idx="12"/>
          </p:nvPr>
        </p:nvSpPr>
        <p:spPr/>
        <p:txBody>
          <a:bodyPr/>
          <a:lstStyle/>
          <a:p>
            <a:fld id="{B4449E65-F43B-754A-977E-526E330D26B6}" type="slidenum">
              <a:rPr lang="en-US" smtClean="0"/>
              <a:t>9</a:t>
            </a:fld>
            <a:endParaRPr lang="en-US"/>
          </a:p>
        </p:txBody>
      </p:sp>
      <p:sp>
        <p:nvSpPr>
          <p:cNvPr id="9" name="Title 1">
            <a:extLst>
              <a:ext uri="{FF2B5EF4-FFF2-40B4-BE49-F238E27FC236}">
                <a16:creationId xmlns:a16="http://schemas.microsoft.com/office/drawing/2014/main" id="{CC9A162A-0704-9E0B-1CA1-F686C72A7E5C}"/>
              </a:ext>
            </a:extLst>
          </p:cNvPr>
          <p:cNvSpPr txBox="1">
            <a:spLocks/>
          </p:cNvSpPr>
          <p:nvPr/>
        </p:nvSpPr>
        <p:spPr>
          <a:xfrm>
            <a:off x="1440874" y="136525"/>
            <a:ext cx="9154099" cy="1325563"/>
          </a:xfrm>
          <a:prstGeom prst="rect">
            <a:avLst/>
          </a:prstGeom>
          <a:solidFill>
            <a:srgbClr val="A2222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How much bearing did your concentration have on your career?</a:t>
            </a:r>
          </a:p>
        </p:txBody>
      </p:sp>
      <p:sp>
        <p:nvSpPr>
          <p:cNvPr id="2" name="Rectangle: Rounded Corners 1">
            <a:extLst>
              <a:ext uri="{FF2B5EF4-FFF2-40B4-BE49-F238E27FC236}">
                <a16:creationId xmlns:a16="http://schemas.microsoft.com/office/drawing/2014/main" id="{4381A328-E7E7-015E-BFE3-902C6C23A505}"/>
              </a:ext>
            </a:extLst>
          </p:cNvPr>
          <p:cNvSpPr/>
          <p:nvPr/>
        </p:nvSpPr>
        <p:spPr>
          <a:xfrm>
            <a:off x="3246120" y="2359152"/>
            <a:ext cx="5522976" cy="2103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3450AC4-4C6E-6CAC-A67D-8619C195BDD4}"/>
              </a:ext>
            </a:extLst>
          </p:cNvPr>
          <p:cNvSpPr/>
          <p:nvPr/>
        </p:nvSpPr>
        <p:spPr>
          <a:xfrm>
            <a:off x="3243072" y="4376928"/>
            <a:ext cx="5522976" cy="2103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682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4844</TotalTime>
  <Words>9745</Words>
  <Application>Microsoft Macintosh PowerPoint</Application>
  <PresentationFormat>Widescreen</PresentationFormat>
  <Paragraphs>1066</Paragraphs>
  <Slides>87</Slides>
  <Notes>34</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Aptos</vt:lpstr>
      <vt:lpstr>Aptos Display</vt:lpstr>
      <vt:lpstr>Arial</vt:lpstr>
      <vt:lpstr>Calibri</vt:lpstr>
      <vt:lpstr>Office Theme</vt:lpstr>
      <vt:lpstr>PowerPoint Presentation</vt:lpstr>
      <vt:lpstr>In Your Own Words</vt:lpstr>
      <vt:lpstr>Presenters: your survey committee </vt:lpstr>
      <vt:lpstr>About our survey</vt:lpstr>
      <vt:lpstr>What was your house affiliation?</vt:lpstr>
      <vt:lpstr>2. What was your concentration?</vt:lpstr>
      <vt:lpstr>How much bearing did your concentration have on your career?</vt:lpstr>
      <vt:lpstr>How much bearing did your concentration have on your career?</vt:lpstr>
      <vt:lpstr>PowerPoint Presentation</vt:lpstr>
      <vt:lpstr>PowerPoint Presentation</vt:lpstr>
      <vt:lpstr>What else was important to you?</vt:lpstr>
      <vt:lpstr>PowerPoint Presentation</vt:lpstr>
      <vt:lpstr>PowerPoint Presentation</vt:lpstr>
      <vt:lpstr>What were your favorite types of music in college? What about now?</vt:lpstr>
      <vt:lpstr>What is your favorite house memory?</vt:lpstr>
      <vt:lpstr>PowerPoint Presentation</vt:lpstr>
      <vt:lpstr>PowerPoint Presentation</vt:lpstr>
      <vt:lpstr>What do you miss most about Harvard?</vt:lpstr>
      <vt:lpstr>PowerPoint Presentation</vt:lpstr>
      <vt:lpstr>What’s a moment from your Harvard days that still makes you laugh, cringe, or smile??</vt:lpstr>
      <vt:lpstr>PowerPoint Presentation</vt:lpstr>
      <vt:lpstr>PowerPoint Presentation</vt:lpstr>
      <vt:lpstr>PowerPoint Presentation</vt:lpstr>
      <vt:lpstr>With whom do you live?</vt:lpstr>
      <vt:lpstr>What brings you the most contentment in your personal life these days?</vt:lpstr>
      <vt:lpstr>What brings you the most contentment in your personal life these days?</vt:lpstr>
      <vt:lpstr>PowerPoint Presentation</vt:lpstr>
      <vt:lpstr>PowerPoint Presentation</vt:lpstr>
      <vt:lpstr>Who are your closest or most important group of friends?</vt:lpstr>
      <vt:lpstr>Who are your closest or most important group of friends?</vt:lpstr>
      <vt:lpstr>PowerPoint Presentation</vt:lpstr>
      <vt:lpstr>PowerPoint Presentation</vt:lpstr>
      <vt:lpstr>When did you last see a college friend or roommate?</vt:lpstr>
      <vt:lpstr>How have your relationships with extended family changed?</vt:lpstr>
      <vt:lpstr>PowerPoint Presentation</vt:lpstr>
      <vt:lpstr>Which of these events have had a major impact on your life since graduation?*</vt:lpstr>
      <vt:lpstr>What values are most important to you?</vt:lpstr>
      <vt:lpstr>PowerPoint Presentation</vt:lpstr>
      <vt:lpstr>What has been your most life-changing event since graduating?</vt:lpstr>
      <vt:lpstr>PowerPoint Presentation</vt:lpstr>
      <vt:lpstr> Are you still in the career field you imagined for yourself while at Harvard?</vt:lpstr>
      <vt:lpstr>Are you still in the career field you imagined for yourself while at Harvard?</vt:lpstr>
      <vt:lpstr>How do you spend your day?</vt:lpstr>
      <vt:lpstr>How do you spend your day?</vt:lpstr>
      <vt:lpstr>PowerPoint Presentation</vt:lpstr>
      <vt:lpstr>Which of these environmentally friendly choices have you made?</vt:lpstr>
      <vt:lpstr>PowerPoint Presentation</vt:lpstr>
      <vt:lpstr>When do you plan to retire?</vt:lpstr>
      <vt:lpstr>PowerPoint Presentation</vt:lpstr>
      <vt:lpstr>What do you want to do post-retirement?</vt:lpstr>
      <vt:lpstr>PowerPoint Presentation</vt:lpstr>
      <vt:lpstr>What is your long-term residential plan?</vt:lpstr>
      <vt:lpstr>PowerPoint Presentation</vt:lpstr>
      <vt:lpstr>What changes in the world over the past 45 years have affected you most?</vt:lpstr>
      <vt:lpstr>PowerPoint Presentation</vt:lpstr>
      <vt:lpstr>PowerPoint Presentation</vt:lpstr>
      <vt:lpstr>What has been most satisfying to you in your professional career?</vt:lpstr>
      <vt:lpstr>PowerPoint Presentation</vt:lpstr>
      <vt:lpstr>PowerPoint Presentation</vt:lpstr>
      <vt:lpstr>What is one belief you had as an undergraduate that you still believe in now? </vt:lpstr>
      <vt:lpstr>And what is one belief that you’ve let go of?</vt:lpstr>
      <vt:lpstr>PowerPoint Presentation</vt:lpstr>
      <vt:lpstr>PowerPoint Presentation</vt:lpstr>
      <vt:lpstr>Since college, has your political perspective changed? </vt:lpstr>
      <vt:lpstr>PowerPoint Presentation</vt:lpstr>
      <vt:lpstr>What new talent or interest have you developed since college? </vt:lpstr>
      <vt:lpstr>What’s on your bucket list these days? </vt:lpstr>
      <vt:lpstr>PowerPoint Presentation</vt:lpstr>
      <vt:lpstr>What is the biggest challenge you face these days? </vt:lpstr>
      <vt:lpstr>PowerPoint Presentation</vt:lpstr>
      <vt:lpstr>How would you spend an extra three hours a day?</vt:lpstr>
      <vt:lpstr>PowerPoint Presentation</vt:lpstr>
      <vt:lpstr>What is the most important thing you have learned about life in the past 45 years?</vt:lpstr>
      <vt:lpstr>PowerPoint Presentation</vt:lpstr>
      <vt:lpstr>PowerPoint Presentation</vt:lpstr>
      <vt:lpstr>What’s the one thing you wish you could tell your college self now?</vt:lpstr>
      <vt:lpstr>PowerPoint Presentation</vt:lpstr>
      <vt:lpstr>PowerPoint Presentation</vt:lpstr>
      <vt:lpstr>What would your college self be most surprised to learn about you today?</vt:lpstr>
      <vt:lpstr>PowerPoint Presentation</vt:lpstr>
      <vt:lpstr>PowerPoint Presentation</vt:lpstr>
      <vt:lpstr>What else would you like to tell your classmates?</vt:lpstr>
      <vt:lpstr>PowerPoint Presentation</vt:lpstr>
      <vt:lpstr>PowerPoint Presentation</vt:lpstr>
      <vt:lpstr>And Now… Our Three Random Drawing Winners!</vt:lpstr>
      <vt:lpstr>Final thoughts</vt:lpstr>
      <vt:lpstr>What do you want on your tombstone/urn?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Hilary Morrison</dc:creator>
  <cp:lastModifiedBy>Hilary Morrison</cp:lastModifiedBy>
  <cp:revision>166</cp:revision>
  <dcterms:created xsi:type="dcterms:W3CDTF">2026-05-24T20:40:17Z</dcterms:created>
  <dcterms:modified xsi:type="dcterms:W3CDTF">2026-06-11T01:01:09Z</dcterms:modified>
</cp:coreProperties>
</file>